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notesMasterIdLst>
    <p:notesMasterId r:id="rId22"/>
  </p:notesMasterIdLst>
  <p:sldIdLst>
    <p:sldId id="257" r:id="rId2"/>
    <p:sldId id="259" r:id="rId3"/>
    <p:sldId id="268" r:id="rId4"/>
    <p:sldId id="260" r:id="rId5"/>
    <p:sldId id="261" r:id="rId6"/>
    <p:sldId id="262" r:id="rId7"/>
    <p:sldId id="263" r:id="rId8"/>
    <p:sldId id="264" r:id="rId9"/>
    <p:sldId id="265" r:id="rId10"/>
    <p:sldId id="266" r:id="rId11"/>
    <p:sldId id="267" r:id="rId12"/>
    <p:sldId id="269" r:id="rId13"/>
    <p:sldId id="270" r:id="rId14"/>
    <p:sldId id="271" r:id="rId15"/>
    <p:sldId id="272" r:id="rId16"/>
    <p:sldId id="273" r:id="rId17"/>
    <p:sldId id="278" r:id="rId18"/>
    <p:sldId id="275" r:id="rId19"/>
    <p:sldId id="276" r:id="rId20"/>
    <p:sldId id="27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674"/>
    <p:restoredTop sz="94726"/>
  </p:normalViewPr>
  <p:slideViewPr>
    <p:cSldViewPr snapToGrid="0">
      <p:cViewPr varScale="1">
        <p:scale>
          <a:sx n="93" d="100"/>
          <a:sy n="93" d="100"/>
        </p:scale>
        <p:origin x="216" y="8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26B1A0-A070-FF49-8C64-71AD3424F8DA}" type="datetimeFigureOut">
              <a:rPr lang="en-US" smtClean="0"/>
              <a:t>4/25/23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7B0905-9F87-2742-A991-5FE1BFABF14A}" type="slidenum">
              <a:rPr lang="en-US" smtClean="0"/>
              <a:t>‹#›</a:t>
            </a:fld>
            <a:endParaRPr lang="en-US"/>
          </a:p>
        </p:txBody>
      </p:sp>
    </p:spTree>
    <p:extLst>
      <p:ext uri="{BB962C8B-B14F-4D97-AF65-F5344CB8AC3E}">
        <p14:creationId xmlns:p14="http://schemas.microsoft.com/office/powerpoint/2010/main" val="28528252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28808-26D1-4F4B-96F4-F3082078DD61}"/>
              </a:ext>
            </a:extLst>
          </p:cNvPr>
          <p:cNvSpPr>
            <a:spLocks noGrp="1"/>
          </p:cNvSpPr>
          <p:nvPr>
            <p:ph type="ctrTitle"/>
          </p:nvPr>
        </p:nvSpPr>
        <p:spPr>
          <a:xfrm>
            <a:off x="1257008" y="1122362"/>
            <a:ext cx="8816632" cy="3571557"/>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2E0C639-B0CD-4365-98A9-C1E5FF6CF450}"/>
              </a:ext>
            </a:extLst>
          </p:cNvPr>
          <p:cNvSpPr>
            <a:spLocks noGrp="1"/>
          </p:cNvSpPr>
          <p:nvPr>
            <p:ph type="subTitle" idx="1"/>
          </p:nvPr>
        </p:nvSpPr>
        <p:spPr>
          <a:xfrm>
            <a:off x="1257008" y="5521960"/>
            <a:ext cx="8816632" cy="944879"/>
          </a:xfrm>
        </p:spPr>
        <p:txBody>
          <a:bodyPr anchor="ct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6780C52-E6BB-4B27-B5D8-2D33B2497C56}"/>
              </a:ext>
            </a:extLst>
          </p:cNvPr>
          <p:cNvSpPr>
            <a:spLocks noGrp="1"/>
          </p:cNvSpPr>
          <p:nvPr>
            <p:ph type="dt" sz="half" idx="10"/>
          </p:nvPr>
        </p:nvSpPr>
        <p:spPr/>
        <p:txBody>
          <a:bodyPr/>
          <a:lstStyle/>
          <a:p>
            <a:fld id="{F6CCBF3A-D7FB-4B97-8FD5-6FFB20CB1E84}" type="datetimeFigureOut">
              <a:rPr lang="en-US" smtClean="0"/>
              <a:t>4/24/23</a:t>
            </a:fld>
            <a:endParaRPr lang="en-US"/>
          </a:p>
        </p:txBody>
      </p:sp>
      <p:sp>
        <p:nvSpPr>
          <p:cNvPr id="5" name="Footer Placeholder 4">
            <a:extLst>
              <a:ext uri="{FF2B5EF4-FFF2-40B4-BE49-F238E27FC236}">
                <a16:creationId xmlns:a16="http://schemas.microsoft.com/office/drawing/2014/main" id="{AF77C649-4A0C-4EF2-8FC1-2BCF0BF95D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0E03F2-D0FE-49BB-8AEC-E99C4DB2D67D}"/>
              </a:ext>
            </a:extLst>
          </p:cNvPr>
          <p:cNvSpPr>
            <a:spLocks noGrp="1"/>
          </p:cNvSpPr>
          <p:nvPr>
            <p:ph type="sldNum" sz="quarter" idx="12"/>
          </p:nvPr>
        </p:nvSpPr>
        <p:spPr/>
        <p:txBody>
          <a:bodyPr/>
          <a:lstStyle/>
          <a:p>
            <a:fld id="{3109D357-8067-4A1F-97B2-93C5160B78D9}" type="slidenum">
              <a:rPr lang="en-US" smtClean="0"/>
              <a:t>‹#›</a:t>
            </a:fld>
            <a:endParaRPr lang="en-US"/>
          </a:p>
        </p:txBody>
      </p:sp>
      <p:cxnSp>
        <p:nvCxnSpPr>
          <p:cNvPr id="16" name="Straight Connector 15">
            <a:extLst>
              <a:ext uri="{FF2B5EF4-FFF2-40B4-BE49-F238E27FC236}">
                <a16:creationId xmlns:a16="http://schemas.microsoft.com/office/drawing/2014/main" id="{24A7CC8F-56A6-423D-B67A-8BA89D3EC911}"/>
              </a:ext>
            </a:extLst>
          </p:cNvPr>
          <p:cNvCxnSpPr>
            <a:cxnSpLocks/>
          </p:cNvCxnSpPr>
          <p:nvPr/>
        </p:nvCxnSpPr>
        <p:spPr>
          <a:xfrm flipH="1">
            <a:off x="4" y="5143500"/>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3041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56D52-667C-4E67-9038-A0BDFD8CCD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A3E72AC-0272-475A-BD25-2AB7AC1DEFA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CFBFF2-9ECB-4CDD-87FA-9DD1F87BFDE9}"/>
              </a:ext>
            </a:extLst>
          </p:cNvPr>
          <p:cNvSpPr>
            <a:spLocks noGrp="1"/>
          </p:cNvSpPr>
          <p:nvPr>
            <p:ph type="dt" sz="half" idx="10"/>
          </p:nvPr>
        </p:nvSpPr>
        <p:spPr/>
        <p:txBody>
          <a:bodyPr/>
          <a:lstStyle/>
          <a:p>
            <a:fld id="{F6CCBF3A-D7FB-4B97-8FD5-6FFB20CB1E84}" type="datetimeFigureOut">
              <a:rPr lang="en-US" smtClean="0"/>
              <a:t>4/24/23</a:t>
            </a:fld>
            <a:endParaRPr lang="en-US"/>
          </a:p>
        </p:txBody>
      </p:sp>
      <p:sp>
        <p:nvSpPr>
          <p:cNvPr id="5" name="Footer Placeholder 4">
            <a:extLst>
              <a:ext uri="{FF2B5EF4-FFF2-40B4-BE49-F238E27FC236}">
                <a16:creationId xmlns:a16="http://schemas.microsoft.com/office/drawing/2014/main" id="{40AC12B3-DAF5-4BA7-A3A6-D0284716DB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F171AE-4A11-4035-A072-9AC4053FFA85}"/>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1314389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A52E95-2F50-48D3-B00E-4C259644E72E}"/>
              </a:ext>
            </a:extLst>
          </p:cNvPr>
          <p:cNvSpPr>
            <a:spLocks noGrp="1"/>
          </p:cNvSpPr>
          <p:nvPr>
            <p:ph type="title" orient="vert"/>
          </p:nvPr>
        </p:nvSpPr>
        <p:spPr>
          <a:xfrm>
            <a:off x="9050174" y="838199"/>
            <a:ext cx="2303626" cy="5338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2617C9B-4E02-49C8-B6DF-65ED3C990343}"/>
              </a:ext>
            </a:extLst>
          </p:cNvPr>
          <p:cNvSpPr>
            <a:spLocks noGrp="1"/>
          </p:cNvSpPr>
          <p:nvPr>
            <p:ph type="body" orient="vert" idx="1"/>
          </p:nvPr>
        </p:nvSpPr>
        <p:spPr>
          <a:xfrm>
            <a:off x="838200" y="838199"/>
            <a:ext cx="7734300" cy="5338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ECA10C-AC31-4D80-B78F-08E48CDCB7F2}"/>
              </a:ext>
            </a:extLst>
          </p:cNvPr>
          <p:cNvSpPr>
            <a:spLocks noGrp="1"/>
          </p:cNvSpPr>
          <p:nvPr>
            <p:ph type="dt" sz="half" idx="10"/>
          </p:nvPr>
        </p:nvSpPr>
        <p:spPr/>
        <p:txBody>
          <a:bodyPr/>
          <a:lstStyle/>
          <a:p>
            <a:fld id="{F6CCBF3A-D7FB-4B97-8FD5-6FFB20CB1E84}" type="datetimeFigureOut">
              <a:rPr lang="en-US" smtClean="0"/>
              <a:t>4/24/23</a:t>
            </a:fld>
            <a:endParaRPr lang="en-US"/>
          </a:p>
        </p:txBody>
      </p:sp>
      <p:sp>
        <p:nvSpPr>
          <p:cNvPr id="5" name="Footer Placeholder 4">
            <a:extLst>
              <a:ext uri="{FF2B5EF4-FFF2-40B4-BE49-F238E27FC236}">
                <a16:creationId xmlns:a16="http://schemas.microsoft.com/office/drawing/2014/main" id="{19AAB5B7-F312-4BC9-A5D3-72E065D1B9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C2E489-5442-4698-B6E3-3421A97C2834}"/>
              </a:ext>
            </a:extLst>
          </p:cNvPr>
          <p:cNvSpPr>
            <a:spLocks noGrp="1"/>
          </p:cNvSpPr>
          <p:nvPr>
            <p:ph type="sldNum" sz="quarter" idx="12"/>
          </p:nvPr>
        </p:nvSpPr>
        <p:spPr/>
        <p:txBody>
          <a:bodyPr/>
          <a:lstStyle/>
          <a:p>
            <a:fld id="{3109D357-8067-4A1F-97B2-93C5160B78D9}" type="slidenum">
              <a:rPr lang="en-US" smtClean="0"/>
              <a:t>‹#›</a:t>
            </a:fld>
            <a:endParaRPr lang="en-US"/>
          </a:p>
        </p:txBody>
      </p:sp>
      <p:cxnSp>
        <p:nvCxnSpPr>
          <p:cNvPr id="7" name="Straight Connector 6">
            <a:extLst>
              <a:ext uri="{FF2B5EF4-FFF2-40B4-BE49-F238E27FC236}">
                <a16:creationId xmlns:a16="http://schemas.microsoft.com/office/drawing/2014/main" id="{41F3A7E1-F157-4338-B7F7-9C0A2D60B7FF}"/>
              </a:ext>
            </a:extLst>
          </p:cNvPr>
          <p:cNvCxnSpPr>
            <a:cxnSpLocks/>
          </p:cNvCxnSpPr>
          <p:nvPr/>
        </p:nvCxnSpPr>
        <p:spPr>
          <a:xfrm>
            <a:off x="8811337"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3259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05B5E-C545-4763-BA47-4C2C0FCA514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FA263F8-8E34-4910-BF7A-F1C5A99689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6E74E5-D20D-4AB7-8D98-F336CE0ECCBE}"/>
              </a:ext>
            </a:extLst>
          </p:cNvPr>
          <p:cNvSpPr>
            <a:spLocks noGrp="1"/>
          </p:cNvSpPr>
          <p:nvPr>
            <p:ph type="dt" sz="half" idx="10"/>
          </p:nvPr>
        </p:nvSpPr>
        <p:spPr/>
        <p:txBody>
          <a:bodyPr/>
          <a:lstStyle/>
          <a:p>
            <a:fld id="{F6CCBF3A-D7FB-4B97-8FD5-6FFB20CB1E84}" type="datetimeFigureOut">
              <a:rPr lang="en-US" smtClean="0"/>
              <a:t>4/24/23</a:t>
            </a:fld>
            <a:endParaRPr lang="en-US"/>
          </a:p>
        </p:txBody>
      </p:sp>
      <p:sp>
        <p:nvSpPr>
          <p:cNvPr id="5" name="Footer Placeholder 4">
            <a:extLst>
              <a:ext uri="{FF2B5EF4-FFF2-40B4-BE49-F238E27FC236}">
                <a16:creationId xmlns:a16="http://schemas.microsoft.com/office/drawing/2014/main" id="{C79D23AA-8F22-4B09-8FAA-CD16E5D66C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E8A028-A0C8-45E7-915E-B83FF59C9F18}"/>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1579515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9F01F-198D-4AAD-B4FB-AD3B44981ADD}"/>
              </a:ext>
            </a:extLst>
          </p:cNvPr>
          <p:cNvSpPr>
            <a:spLocks noGrp="1"/>
          </p:cNvSpPr>
          <p:nvPr>
            <p:ph type="title"/>
          </p:nvPr>
        </p:nvSpPr>
        <p:spPr>
          <a:xfrm>
            <a:off x="838200" y="838200"/>
            <a:ext cx="9438640" cy="4114800"/>
          </a:xfrm>
        </p:spPr>
        <p:txBody>
          <a:bodyPr anchor="t">
            <a:normAutofit/>
          </a:bodyPr>
          <a:lstStyle>
            <a:lvl1pPr>
              <a:defRPr sz="6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20BCC2B-311B-4FB6-B3A5-26F68055AE38}"/>
              </a:ext>
            </a:extLst>
          </p:cNvPr>
          <p:cNvSpPr>
            <a:spLocks noGrp="1"/>
          </p:cNvSpPr>
          <p:nvPr>
            <p:ph type="body" idx="1"/>
          </p:nvPr>
        </p:nvSpPr>
        <p:spPr>
          <a:xfrm>
            <a:off x="838200" y="5217160"/>
            <a:ext cx="9438640" cy="802640"/>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9CB73D-2D6B-4FA6-89A4-DCC89F80E0F1}"/>
              </a:ext>
            </a:extLst>
          </p:cNvPr>
          <p:cNvSpPr>
            <a:spLocks noGrp="1"/>
          </p:cNvSpPr>
          <p:nvPr>
            <p:ph type="dt" sz="half" idx="10"/>
          </p:nvPr>
        </p:nvSpPr>
        <p:spPr/>
        <p:txBody>
          <a:bodyPr/>
          <a:lstStyle/>
          <a:p>
            <a:fld id="{F6CCBF3A-D7FB-4B97-8FD5-6FFB20CB1E84}" type="datetimeFigureOut">
              <a:rPr lang="en-US" smtClean="0"/>
              <a:t>4/24/23</a:t>
            </a:fld>
            <a:endParaRPr lang="en-US"/>
          </a:p>
        </p:txBody>
      </p:sp>
      <p:sp>
        <p:nvSpPr>
          <p:cNvPr id="5" name="Footer Placeholder 4">
            <a:extLst>
              <a:ext uri="{FF2B5EF4-FFF2-40B4-BE49-F238E27FC236}">
                <a16:creationId xmlns:a16="http://schemas.microsoft.com/office/drawing/2014/main" id="{B6A0C188-FF43-44C1-A005-679168D5F0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CD1188-DA27-47B2-8176-31193EEC4C28}"/>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608686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B5A25-7E99-42A8-8D6D-648EFE2038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0501DC-62B7-42BD-A941-D34E92719C32}"/>
              </a:ext>
            </a:extLst>
          </p:cNvPr>
          <p:cNvSpPr>
            <a:spLocks noGrp="1"/>
          </p:cNvSpPr>
          <p:nvPr>
            <p:ph sz="half" idx="1"/>
          </p:nvPr>
        </p:nvSpPr>
        <p:spPr>
          <a:xfrm>
            <a:off x="838200" y="2011679"/>
            <a:ext cx="5181600" cy="4165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765C5C1-4FD4-4958-99A0-BDADECA336BD}"/>
              </a:ext>
            </a:extLst>
          </p:cNvPr>
          <p:cNvSpPr>
            <a:spLocks noGrp="1"/>
          </p:cNvSpPr>
          <p:nvPr>
            <p:ph sz="half" idx="2"/>
          </p:nvPr>
        </p:nvSpPr>
        <p:spPr>
          <a:xfrm>
            <a:off x="6172200" y="2011679"/>
            <a:ext cx="5181600" cy="4165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D1B234-5D54-44E5-B41D-B205AAF50305}"/>
              </a:ext>
            </a:extLst>
          </p:cNvPr>
          <p:cNvSpPr>
            <a:spLocks noGrp="1"/>
          </p:cNvSpPr>
          <p:nvPr>
            <p:ph type="dt" sz="half" idx="10"/>
          </p:nvPr>
        </p:nvSpPr>
        <p:spPr/>
        <p:txBody>
          <a:bodyPr/>
          <a:lstStyle/>
          <a:p>
            <a:fld id="{F6CCBF3A-D7FB-4B97-8FD5-6FFB20CB1E84}" type="datetimeFigureOut">
              <a:rPr lang="en-US" smtClean="0"/>
              <a:t>4/24/23</a:t>
            </a:fld>
            <a:endParaRPr lang="en-US"/>
          </a:p>
        </p:txBody>
      </p:sp>
      <p:sp>
        <p:nvSpPr>
          <p:cNvPr id="6" name="Footer Placeholder 5">
            <a:extLst>
              <a:ext uri="{FF2B5EF4-FFF2-40B4-BE49-F238E27FC236}">
                <a16:creationId xmlns:a16="http://schemas.microsoft.com/office/drawing/2014/main" id="{0E67BCDB-6B96-45D6-B5E9-823A96EBD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239C5F-F16F-4AFD-98D1-FA3BB96AF2CD}"/>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2331907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44C1F-0040-4BBF-81A6-FD2E30637B0C}"/>
              </a:ext>
            </a:extLst>
          </p:cNvPr>
          <p:cNvSpPr>
            <a:spLocks noGrp="1"/>
          </p:cNvSpPr>
          <p:nvPr>
            <p:ph type="title"/>
          </p:nvPr>
        </p:nvSpPr>
        <p:spPr>
          <a:xfrm>
            <a:off x="839788" y="379780"/>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E2894A7-1DA1-44C1-8ED0-716279430690}"/>
              </a:ext>
            </a:extLst>
          </p:cNvPr>
          <p:cNvSpPr>
            <a:spLocks noGrp="1"/>
          </p:cNvSpPr>
          <p:nvPr>
            <p:ph type="body" idx="1"/>
          </p:nvPr>
        </p:nvSpPr>
        <p:spPr>
          <a:xfrm>
            <a:off x="839789" y="1824035"/>
            <a:ext cx="4997132" cy="681040"/>
          </a:xfrm>
        </p:spPr>
        <p:txBody>
          <a:bodyPr anchor="b"/>
          <a:lstStyle>
            <a:lvl1pPr marL="0" indent="0">
              <a:buNone/>
              <a:defRPr sz="2400" b="1" i="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09AB945-31E2-4B60-9076-CBB8F8594949}"/>
              </a:ext>
            </a:extLst>
          </p:cNvPr>
          <p:cNvSpPr>
            <a:spLocks noGrp="1"/>
          </p:cNvSpPr>
          <p:nvPr>
            <p:ph sz="half" idx="2"/>
          </p:nvPr>
        </p:nvSpPr>
        <p:spPr>
          <a:xfrm>
            <a:off x="839789" y="2505075"/>
            <a:ext cx="499713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71B3EA-2E84-4B8B-A104-81BD577424AD}"/>
              </a:ext>
            </a:extLst>
          </p:cNvPr>
          <p:cNvSpPr>
            <a:spLocks noGrp="1"/>
          </p:cNvSpPr>
          <p:nvPr>
            <p:ph type="body" sz="quarter" idx="3"/>
          </p:nvPr>
        </p:nvSpPr>
        <p:spPr>
          <a:xfrm>
            <a:off x="6355080" y="1824035"/>
            <a:ext cx="5000308" cy="681040"/>
          </a:xfrm>
        </p:spPr>
        <p:txBody>
          <a:bodyPr anchor="b"/>
          <a:lstStyle>
            <a:lvl1pPr marL="0" indent="0">
              <a:buNone/>
              <a:defRPr sz="2400" b="1" i="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511AB8-302C-476E-B80A-AA739911E304}"/>
              </a:ext>
            </a:extLst>
          </p:cNvPr>
          <p:cNvSpPr>
            <a:spLocks noGrp="1"/>
          </p:cNvSpPr>
          <p:nvPr>
            <p:ph sz="quarter" idx="4"/>
          </p:nvPr>
        </p:nvSpPr>
        <p:spPr>
          <a:xfrm>
            <a:off x="6355080" y="2505075"/>
            <a:ext cx="500030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B47C29-FE34-4E6E-9921-78C54673AAD9}"/>
              </a:ext>
            </a:extLst>
          </p:cNvPr>
          <p:cNvSpPr>
            <a:spLocks noGrp="1"/>
          </p:cNvSpPr>
          <p:nvPr>
            <p:ph type="dt" sz="half" idx="10"/>
          </p:nvPr>
        </p:nvSpPr>
        <p:spPr/>
        <p:txBody>
          <a:bodyPr/>
          <a:lstStyle/>
          <a:p>
            <a:fld id="{F6CCBF3A-D7FB-4B97-8FD5-6FFB20CB1E84}" type="datetimeFigureOut">
              <a:rPr lang="en-US" smtClean="0"/>
              <a:t>4/24/23</a:t>
            </a:fld>
            <a:endParaRPr lang="en-US"/>
          </a:p>
        </p:txBody>
      </p:sp>
      <p:sp>
        <p:nvSpPr>
          <p:cNvPr id="8" name="Footer Placeholder 7">
            <a:extLst>
              <a:ext uri="{FF2B5EF4-FFF2-40B4-BE49-F238E27FC236}">
                <a16:creationId xmlns:a16="http://schemas.microsoft.com/office/drawing/2014/main" id="{3CF6B420-A9CE-4BB6-A653-5C3ABC7D677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21DF8FE-1179-4798-B16D-AF1DFA266D4D}"/>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5986538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66F1A-0A68-4048-808F-CD7A9F3B0846}"/>
              </a:ext>
            </a:extLst>
          </p:cNvPr>
          <p:cNvSpPr>
            <a:spLocks noGrp="1"/>
          </p:cNvSpPr>
          <p:nvPr>
            <p:ph type="title"/>
          </p:nvPr>
        </p:nvSpPr>
        <p:spPr>
          <a:xfrm>
            <a:off x="838200" y="999592"/>
            <a:ext cx="10515600" cy="1573223"/>
          </a:xfrm>
        </p:spPr>
        <p:txBody>
          <a:bodyPr anchor="t"/>
          <a:lstStyle/>
          <a:p>
            <a:r>
              <a:rPr lang="en-US"/>
              <a:t>Click to edit Master title style</a:t>
            </a:r>
            <a:endParaRPr lang="en-US" dirty="0"/>
          </a:p>
        </p:txBody>
      </p:sp>
      <p:sp>
        <p:nvSpPr>
          <p:cNvPr id="3" name="Date Placeholder 2">
            <a:extLst>
              <a:ext uri="{FF2B5EF4-FFF2-40B4-BE49-F238E27FC236}">
                <a16:creationId xmlns:a16="http://schemas.microsoft.com/office/drawing/2014/main" id="{28ACB3E6-5365-48F5-8D2A-0B002BA357E3}"/>
              </a:ext>
            </a:extLst>
          </p:cNvPr>
          <p:cNvSpPr>
            <a:spLocks noGrp="1"/>
          </p:cNvSpPr>
          <p:nvPr>
            <p:ph type="dt" sz="half" idx="10"/>
          </p:nvPr>
        </p:nvSpPr>
        <p:spPr/>
        <p:txBody>
          <a:bodyPr/>
          <a:lstStyle/>
          <a:p>
            <a:fld id="{F6CCBF3A-D7FB-4B97-8FD5-6FFB20CB1E84}" type="datetimeFigureOut">
              <a:rPr lang="en-US" smtClean="0"/>
              <a:t>4/24/23</a:t>
            </a:fld>
            <a:endParaRPr lang="en-US"/>
          </a:p>
        </p:txBody>
      </p:sp>
      <p:sp>
        <p:nvSpPr>
          <p:cNvPr id="4" name="Footer Placeholder 3">
            <a:extLst>
              <a:ext uri="{FF2B5EF4-FFF2-40B4-BE49-F238E27FC236}">
                <a16:creationId xmlns:a16="http://schemas.microsoft.com/office/drawing/2014/main" id="{FF7D8EE9-4D97-4B2F-8D38-41CB9EE774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2C5952-0A27-4FAB-A3FD-12003787676B}"/>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2123381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D08427-909D-4679-9192-BC99557A7D06}"/>
              </a:ext>
            </a:extLst>
          </p:cNvPr>
          <p:cNvSpPr>
            <a:spLocks noGrp="1"/>
          </p:cNvSpPr>
          <p:nvPr>
            <p:ph type="dt" sz="half" idx="10"/>
          </p:nvPr>
        </p:nvSpPr>
        <p:spPr/>
        <p:txBody>
          <a:bodyPr/>
          <a:lstStyle/>
          <a:p>
            <a:fld id="{F6CCBF3A-D7FB-4B97-8FD5-6FFB20CB1E84}" type="datetimeFigureOut">
              <a:rPr lang="en-US" smtClean="0"/>
              <a:t>4/24/23</a:t>
            </a:fld>
            <a:endParaRPr lang="en-US"/>
          </a:p>
        </p:txBody>
      </p:sp>
      <p:sp>
        <p:nvSpPr>
          <p:cNvPr id="3" name="Footer Placeholder 2">
            <a:extLst>
              <a:ext uri="{FF2B5EF4-FFF2-40B4-BE49-F238E27FC236}">
                <a16:creationId xmlns:a16="http://schemas.microsoft.com/office/drawing/2014/main" id="{508E39A6-1E09-42B5-85B4-7E8B5AB2AE7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938940-01DD-4C97-8649-E01C3B0EDF7C}"/>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2504142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93B3D-D568-40B4-A73A-1C8EA9ABB098}"/>
              </a:ext>
            </a:extLst>
          </p:cNvPr>
          <p:cNvSpPr>
            <a:spLocks noGrp="1"/>
          </p:cNvSpPr>
          <p:nvPr>
            <p:ph type="title"/>
          </p:nvPr>
        </p:nvSpPr>
        <p:spPr>
          <a:xfrm>
            <a:off x="839789" y="457200"/>
            <a:ext cx="3691818" cy="17018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D586EB3-917A-43B7-85BB-D00B5D2F07E4}"/>
              </a:ext>
            </a:extLst>
          </p:cNvPr>
          <p:cNvSpPr>
            <a:spLocks noGrp="1"/>
          </p:cNvSpPr>
          <p:nvPr>
            <p:ph idx="1"/>
          </p:nvPr>
        </p:nvSpPr>
        <p:spPr>
          <a:xfrm>
            <a:off x="5514798" y="987425"/>
            <a:ext cx="5840589" cy="50323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7AC029-3BC1-4637-A7F9-BC786DC26A38}"/>
              </a:ext>
            </a:extLst>
          </p:cNvPr>
          <p:cNvSpPr>
            <a:spLocks noGrp="1"/>
          </p:cNvSpPr>
          <p:nvPr>
            <p:ph type="body" sz="half" idx="2"/>
          </p:nvPr>
        </p:nvSpPr>
        <p:spPr>
          <a:xfrm>
            <a:off x="839789" y="2372360"/>
            <a:ext cx="3691817" cy="349662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90B948-89C5-4AC5-B7A0-17136F5C5A6A}"/>
              </a:ext>
            </a:extLst>
          </p:cNvPr>
          <p:cNvSpPr>
            <a:spLocks noGrp="1"/>
          </p:cNvSpPr>
          <p:nvPr>
            <p:ph type="dt" sz="half" idx="10"/>
          </p:nvPr>
        </p:nvSpPr>
        <p:spPr/>
        <p:txBody>
          <a:bodyPr/>
          <a:lstStyle/>
          <a:p>
            <a:fld id="{F6CCBF3A-D7FB-4B97-8FD5-6FFB20CB1E84}" type="datetimeFigureOut">
              <a:rPr lang="en-US" smtClean="0"/>
              <a:t>4/24/23</a:t>
            </a:fld>
            <a:endParaRPr lang="en-US"/>
          </a:p>
        </p:txBody>
      </p:sp>
      <p:sp>
        <p:nvSpPr>
          <p:cNvPr id="6" name="Footer Placeholder 5">
            <a:extLst>
              <a:ext uri="{FF2B5EF4-FFF2-40B4-BE49-F238E27FC236}">
                <a16:creationId xmlns:a16="http://schemas.microsoft.com/office/drawing/2014/main" id="{F3A6C8C5-652F-46CB-BD26-E262B057FA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FB50CB-E91F-4B71-81F0-800F2B51A344}"/>
              </a:ext>
            </a:extLst>
          </p:cNvPr>
          <p:cNvSpPr>
            <a:spLocks noGrp="1"/>
          </p:cNvSpPr>
          <p:nvPr>
            <p:ph type="sldNum" sz="quarter" idx="12"/>
          </p:nvPr>
        </p:nvSpPr>
        <p:spPr/>
        <p:txBody>
          <a:bodyPr/>
          <a:lstStyle/>
          <a:p>
            <a:fld id="{3109D357-8067-4A1F-97B2-93C5160B78D9}" type="slidenum">
              <a:rPr lang="en-US" smtClean="0"/>
              <a:t>‹#›</a:t>
            </a:fld>
            <a:endParaRPr lang="en-US"/>
          </a:p>
        </p:txBody>
      </p:sp>
      <p:cxnSp>
        <p:nvCxnSpPr>
          <p:cNvPr id="8" name="Straight Connector 7">
            <a:extLst>
              <a:ext uri="{FF2B5EF4-FFF2-40B4-BE49-F238E27FC236}">
                <a16:creationId xmlns:a16="http://schemas.microsoft.com/office/drawing/2014/main" id="{8B69B885-FDB8-4C62-A285-A0CDC49A6B0C}"/>
              </a:ext>
            </a:extLst>
          </p:cNvPr>
          <p:cNvCxnSpPr>
            <a:cxnSpLocks/>
          </p:cNvCxnSpPr>
          <p:nvPr/>
        </p:nvCxnSpPr>
        <p:spPr>
          <a:xfrm>
            <a:off x="502320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23180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F941E-6445-4840-81AE-104EF7A4F7E9}"/>
              </a:ext>
            </a:extLst>
          </p:cNvPr>
          <p:cNvSpPr>
            <a:spLocks noGrp="1"/>
          </p:cNvSpPr>
          <p:nvPr>
            <p:ph type="title"/>
          </p:nvPr>
        </p:nvSpPr>
        <p:spPr>
          <a:xfrm>
            <a:off x="839789" y="457200"/>
            <a:ext cx="3696652" cy="17018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B3F8B866-E32B-4AE7-AEF3-6974AE3288F3}"/>
              </a:ext>
            </a:extLst>
          </p:cNvPr>
          <p:cNvSpPr>
            <a:spLocks noGrp="1"/>
          </p:cNvSpPr>
          <p:nvPr>
            <p:ph type="pic" idx="1"/>
          </p:nvPr>
        </p:nvSpPr>
        <p:spPr>
          <a:xfrm>
            <a:off x="5786120" y="838200"/>
            <a:ext cx="5603238" cy="5181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E2ABB7A-E157-499A-B224-C2313181F569}"/>
              </a:ext>
            </a:extLst>
          </p:cNvPr>
          <p:cNvSpPr>
            <a:spLocks noGrp="1"/>
          </p:cNvSpPr>
          <p:nvPr>
            <p:ph type="body" sz="half" idx="2"/>
          </p:nvPr>
        </p:nvSpPr>
        <p:spPr>
          <a:xfrm>
            <a:off x="839789" y="2367280"/>
            <a:ext cx="3696652" cy="350170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C77283-E2B8-405E-BB6E-9F121140E506}"/>
              </a:ext>
            </a:extLst>
          </p:cNvPr>
          <p:cNvSpPr>
            <a:spLocks noGrp="1"/>
          </p:cNvSpPr>
          <p:nvPr>
            <p:ph type="dt" sz="half" idx="10"/>
          </p:nvPr>
        </p:nvSpPr>
        <p:spPr/>
        <p:txBody>
          <a:bodyPr/>
          <a:lstStyle/>
          <a:p>
            <a:fld id="{F6CCBF3A-D7FB-4B97-8FD5-6FFB20CB1E84}" type="datetimeFigureOut">
              <a:rPr lang="en-US" smtClean="0"/>
              <a:t>4/24/23</a:t>
            </a:fld>
            <a:endParaRPr lang="en-US"/>
          </a:p>
        </p:txBody>
      </p:sp>
      <p:sp>
        <p:nvSpPr>
          <p:cNvPr id="6" name="Footer Placeholder 5">
            <a:extLst>
              <a:ext uri="{FF2B5EF4-FFF2-40B4-BE49-F238E27FC236}">
                <a16:creationId xmlns:a16="http://schemas.microsoft.com/office/drawing/2014/main" id="{F9F21F05-EB94-417F-B19B-96FF3D9ECA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B7C3C7-B6DB-4064-8E66-9FB770C888ED}"/>
              </a:ext>
            </a:extLst>
          </p:cNvPr>
          <p:cNvSpPr>
            <a:spLocks noGrp="1"/>
          </p:cNvSpPr>
          <p:nvPr>
            <p:ph type="sldNum" sz="quarter" idx="12"/>
          </p:nvPr>
        </p:nvSpPr>
        <p:spPr/>
        <p:txBody>
          <a:bodyPr/>
          <a:lstStyle/>
          <a:p>
            <a:fld id="{3109D357-8067-4A1F-97B2-93C5160B78D9}" type="slidenum">
              <a:rPr lang="en-US" smtClean="0"/>
              <a:t>‹#›</a:t>
            </a:fld>
            <a:endParaRPr lang="en-US"/>
          </a:p>
        </p:txBody>
      </p:sp>
      <p:cxnSp>
        <p:nvCxnSpPr>
          <p:cNvPr id="8" name="Straight Connector 7">
            <a:extLst>
              <a:ext uri="{FF2B5EF4-FFF2-40B4-BE49-F238E27FC236}">
                <a16:creationId xmlns:a16="http://schemas.microsoft.com/office/drawing/2014/main" id="{51E233FA-220A-423F-907E-5F81526A28A0}"/>
              </a:ext>
            </a:extLst>
          </p:cNvPr>
          <p:cNvCxnSpPr>
            <a:cxnSpLocks/>
          </p:cNvCxnSpPr>
          <p:nvPr/>
        </p:nvCxnSpPr>
        <p:spPr>
          <a:xfrm>
            <a:off x="502320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3614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476A66-BE83-43F9-A28B-02DF7879AD52}"/>
              </a:ext>
            </a:extLst>
          </p:cNvPr>
          <p:cNvSpPr>
            <a:spLocks noGrp="1"/>
          </p:cNvSpPr>
          <p:nvPr>
            <p:ph type="title"/>
          </p:nvPr>
        </p:nvSpPr>
        <p:spPr>
          <a:xfrm>
            <a:off x="838200" y="584990"/>
            <a:ext cx="10515600" cy="1116811"/>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9D76E94-F276-4F0F-8DD9-B1F8A3198AE1}"/>
              </a:ext>
            </a:extLst>
          </p:cNvPr>
          <p:cNvSpPr>
            <a:spLocks noGrp="1"/>
          </p:cNvSpPr>
          <p:nvPr>
            <p:ph type="body" idx="1"/>
          </p:nvPr>
        </p:nvSpPr>
        <p:spPr>
          <a:xfrm>
            <a:off x="838200" y="2061469"/>
            <a:ext cx="10515600"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4AD964E-3A2E-4DB9-B96A-EDE144A47BDC}"/>
              </a:ext>
            </a:extLst>
          </p:cNvPr>
          <p:cNvSpPr>
            <a:spLocks noGrp="1"/>
          </p:cNvSpPr>
          <p:nvPr>
            <p:ph type="dt" sz="half" idx="2"/>
          </p:nvPr>
        </p:nvSpPr>
        <p:spPr>
          <a:xfrm rot="5400000">
            <a:off x="10425981" y="4687095"/>
            <a:ext cx="2706690" cy="365125"/>
          </a:xfrm>
          <a:prstGeom prst="rect">
            <a:avLst/>
          </a:prstGeom>
        </p:spPr>
        <p:txBody>
          <a:bodyPr vert="horz" lIns="91440" tIns="45720" rIns="91440" bIns="45720" rtlCol="0" anchor="ctr"/>
          <a:lstStyle>
            <a:lvl1pPr algn="r">
              <a:defRPr sz="1000">
                <a:solidFill>
                  <a:schemeClr val="tx1"/>
                </a:solidFill>
              </a:defRPr>
            </a:lvl1pPr>
          </a:lstStyle>
          <a:p>
            <a:fld id="{F6CCBF3A-D7FB-4B97-8FD5-6FFB20CB1E84}" type="datetimeFigureOut">
              <a:rPr lang="en-US" smtClean="0"/>
              <a:t>4/24/23</a:t>
            </a:fld>
            <a:endParaRPr lang="en-US"/>
          </a:p>
        </p:txBody>
      </p:sp>
      <p:sp>
        <p:nvSpPr>
          <p:cNvPr id="5" name="Footer Placeholder 4">
            <a:extLst>
              <a:ext uri="{FF2B5EF4-FFF2-40B4-BE49-F238E27FC236}">
                <a16:creationId xmlns:a16="http://schemas.microsoft.com/office/drawing/2014/main" id="{0DACB382-EE11-430D-941A-DB76EEB7F2D5}"/>
              </a:ext>
            </a:extLst>
          </p:cNvPr>
          <p:cNvSpPr>
            <a:spLocks noGrp="1"/>
          </p:cNvSpPr>
          <p:nvPr>
            <p:ph type="ftr" sz="quarter" idx="3"/>
          </p:nvPr>
        </p:nvSpPr>
        <p:spPr>
          <a:xfrm rot="5400000">
            <a:off x="-1131161" y="1592957"/>
            <a:ext cx="2973522"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A3C562FE-ACD1-43F2-A3DE-5B11E10B7EA5}"/>
              </a:ext>
            </a:extLst>
          </p:cNvPr>
          <p:cNvSpPr>
            <a:spLocks noGrp="1"/>
          </p:cNvSpPr>
          <p:nvPr>
            <p:ph type="sldNum" sz="quarter" idx="4"/>
          </p:nvPr>
        </p:nvSpPr>
        <p:spPr>
          <a:xfrm>
            <a:off x="11512296" y="6356350"/>
            <a:ext cx="574620" cy="365125"/>
          </a:xfrm>
          <a:prstGeom prst="rect">
            <a:avLst/>
          </a:prstGeom>
        </p:spPr>
        <p:txBody>
          <a:bodyPr vert="horz" lIns="91440" tIns="45720" rIns="91440" bIns="45720" rtlCol="0" anchor="ctr"/>
          <a:lstStyle>
            <a:lvl1pPr algn="ctr">
              <a:defRPr sz="1000">
                <a:solidFill>
                  <a:schemeClr val="tx1"/>
                </a:solidFill>
              </a:defRPr>
            </a:lvl1pPr>
          </a:lstStyle>
          <a:p>
            <a:fld id="{3109D357-8067-4A1F-97B2-93C5160B78D9}" type="slidenum">
              <a:rPr lang="en-US" smtClean="0"/>
              <a:t>‹#›</a:t>
            </a:fld>
            <a:endParaRPr lang="en-US"/>
          </a:p>
        </p:txBody>
      </p:sp>
      <p:cxnSp>
        <p:nvCxnSpPr>
          <p:cNvPr id="13" name="Straight Connector 12">
            <a:extLst>
              <a:ext uri="{FF2B5EF4-FFF2-40B4-BE49-F238E27FC236}">
                <a16:creationId xmlns:a16="http://schemas.microsoft.com/office/drawing/2014/main" id="{1EB34A3B-1FD5-48FF-9982-1E64C864C01D}"/>
              </a:ext>
            </a:extLst>
          </p:cNvPr>
          <p:cNvCxnSpPr>
            <a:cxnSpLocks/>
          </p:cNvCxnSpPr>
          <p:nvPr/>
        </p:nvCxnSpPr>
        <p:spPr>
          <a:xfrm flipH="1">
            <a:off x="4" y="1824111"/>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563641"/>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24" r:id="rId6"/>
    <p:sldLayoutId id="2147483719" r:id="rId7"/>
    <p:sldLayoutId id="2147483720" r:id="rId8"/>
    <p:sldLayoutId id="2147483721" r:id="rId9"/>
    <p:sldLayoutId id="2147483723" r:id="rId10"/>
    <p:sldLayoutId id="214748372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SzPct val="80000"/>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10000"/>
        </a:lnSpc>
        <a:spcBef>
          <a:spcPts val="500"/>
        </a:spcBef>
        <a:buSzPct val="80000"/>
        <a:buFont typeface="Goudy Old Style" panose="02020502050305020303" pitchFamily="18" charset="0"/>
        <a:buChar char="–"/>
        <a:defRPr sz="1800" i="1" kern="1200">
          <a:solidFill>
            <a:schemeClr val="tx1"/>
          </a:solidFill>
          <a:latin typeface="+mn-lt"/>
          <a:ea typeface="+mn-ea"/>
          <a:cs typeface="+mn-cs"/>
        </a:defRPr>
      </a:lvl2pPr>
      <a:lvl3pPr marL="822960" indent="-228600" algn="l" defTabSz="914400" rtl="0" eaLnBrk="1" latinLnBrk="0" hangingPunct="1">
        <a:lnSpc>
          <a:spcPct val="110000"/>
        </a:lnSpc>
        <a:spcBef>
          <a:spcPts val="500"/>
        </a:spcBef>
        <a:buSzPct val="80000"/>
        <a:buFont typeface="Arial" panose="020B0604020202020204" pitchFamily="34" charset="0"/>
        <a:buChar char="•"/>
        <a:defRPr sz="1600" kern="1200">
          <a:solidFill>
            <a:schemeClr val="tx1"/>
          </a:solidFill>
          <a:latin typeface="+mn-lt"/>
          <a:ea typeface="+mn-ea"/>
          <a:cs typeface="+mn-cs"/>
        </a:defRPr>
      </a:lvl3pPr>
      <a:lvl4pPr marL="1097280" indent="-228600" algn="l" defTabSz="914400" rtl="0" eaLnBrk="1" latinLnBrk="0" hangingPunct="1">
        <a:lnSpc>
          <a:spcPct val="110000"/>
        </a:lnSpc>
        <a:spcBef>
          <a:spcPts val="500"/>
        </a:spcBef>
        <a:buSzPct val="80000"/>
        <a:buFont typeface="Goudy Old Style" panose="02020502050305020303" pitchFamily="18" charset="0"/>
        <a:buChar char="–"/>
        <a:defRPr sz="1400" i="1" kern="1200">
          <a:solidFill>
            <a:schemeClr val="tx1"/>
          </a:solidFill>
          <a:latin typeface="+mn-lt"/>
          <a:ea typeface="+mn-ea"/>
          <a:cs typeface="+mn-cs"/>
        </a:defRPr>
      </a:lvl4pPr>
      <a:lvl5pPr marL="1371600" indent="-228600" algn="l" defTabSz="914400" rtl="0" eaLnBrk="1" latinLnBrk="0" hangingPunct="1">
        <a:lnSpc>
          <a:spcPct val="110000"/>
        </a:lnSpc>
        <a:spcBef>
          <a:spcPts val="500"/>
        </a:spcBef>
        <a:buSzPct val="8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data.world/raghu543/ipl-data-till-2017" TargetMode="Externa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hyperlink" Target="https://data.world/raghu543/ipl-data-till-2017/workspace/file?filename=Player_match.csv" TargetMode="External"/><Relationship Id="rId4" Type="http://schemas.openxmlformats.org/officeDocument/2006/relationships/hyperlink" Target="https://data.world/raghu543/ipl-data-till-2017/workspace/file?filename=Match.csv"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background pattern&#10;&#10;Description automatically generated">
            <a:extLst>
              <a:ext uri="{FF2B5EF4-FFF2-40B4-BE49-F238E27FC236}">
                <a16:creationId xmlns:a16="http://schemas.microsoft.com/office/drawing/2014/main" id="{FB535861-9152-B435-8DCC-F60636341E07}"/>
              </a:ext>
            </a:extLst>
          </p:cNvPr>
          <p:cNvPicPr>
            <a:picLocks noChangeAspect="1"/>
          </p:cNvPicPr>
          <p:nvPr/>
        </p:nvPicPr>
        <p:blipFill rotWithShape="1">
          <a:blip r:embed="rId2"/>
          <a:srcRect r="-1" b="22"/>
          <a:stretch/>
        </p:blipFill>
        <p:spPr>
          <a:xfrm>
            <a:off x="1784735" y="171450"/>
            <a:ext cx="8622529" cy="5754244"/>
          </a:xfrm>
          <a:custGeom>
            <a:avLst/>
            <a:gdLst/>
            <a:ahLst/>
            <a:cxnLst/>
            <a:rect l="l" t="t" r="r" b="b"/>
            <a:pathLst>
              <a:path w="9691652" h="6467723">
                <a:moveTo>
                  <a:pt x="4845826" y="0"/>
                </a:moveTo>
                <a:cubicBezTo>
                  <a:pt x="7522102" y="0"/>
                  <a:pt x="9691652" y="2169550"/>
                  <a:pt x="9691652" y="4845826"/>
                </a:cubicBezTo>
                <a:lnTo>
                  <a:pt x="9691652" y="6467723"/>
                </a:lnTo>
                <a:lnTo>
                  <a:pt x="0" y="6467723"/>
                </a:lnTo>
                <a:lnTo>
                  <a:pt x="0" y="4845826"/>
                </a:lnTo>
                <a:cubicBezTo>
                  <a:pt x="0" y="2169550"/>
                  <a:pt x="2169550" y="0"/>
                  <a:pt x="4845826" y="0"/>
                </a:cubicBezTo>
                <a:close/>
              </a:path>
            </a:pathLst>
          </a:custGeom>
          <a:noFill/>
        </p:spPr>
      </p:pic>
      <p:pic>
        <p:nvPicPr>
          <p:cNvPr id="7" name="Picture 6" descr="Text&#10;&#10;Description automatically generated">
            <a:extLst>
              <a:ext uri="{FF2B5EF4-FFF2-40B4-BE49-F238E27FC236}">
                <a16:creationId xmlns:a16="http://schemas.microsoft.com/office/drawing/2014/main" id="{4FF73B58-FE36-55E0-7711-3DE79DAD4E50}"/>
              </a:ext>
            </a:extLst>
          </p:cNvPr>
          <p:cNvPicPr>
            <a:picLocks noChangeAspect="1"/>
          </p:cNvPicPr>
          <p:nvPr/>
        </p:nvPicPr>
        <p:blipFill>
          <a:blip r:embed="rId3">
            <a:alphaModFix amt="50000"/>
          </a:blip>
          <a:stretch>
            <a:fillRect/>
          </a:stretch>
        </p:blipFill>
        <p:spPr>
          <a:xfrm>
            <a:off x="4032249" y="6083880"/>
            <a:ext cx="4127500" cy="660400"/>
          </a:xfrm>
          <a:prstGeom prst="rect">
            <a:avLst/>
          </a:prstGeom>
        </p:spPr>
      </p:pic>
      <p:sp>
        <p:nvSpPr>
          <p:cNvPr id="8" name="TextBox 7">
            <a:extLst>
              <a:ext uri="{FF2B5EF4-FFF2-40B4-BE49-F238E27FC236}">
                <a16:creationId xmlns:a16="http://schemas.microsoft.com/office/drawing/2014/main" id="{EC3D1829-7864-C459-C684-C7D605173018}"/>
              </a:ext>
            </a:extLst>
          </p:cNvPr>
          <p:cNvSpPr txBox="1"/>
          <p:nvPr/>
        </p:nvSpPr>
        <p:spPr>
          <a:xfrm>
            <a:off x="19893" y="171450"/>
            <a:ext cx="4000454" cy="707886"/>
          </a:xfrm>
          <a:prstGeom prst="rect">
            <a:avLst/>
          </a:prstGeom>
          <a:noFill/>
        </p:spPr>
        <p:txBody>
          <a:bodyPr wrap="none" rtlCol="0">
            <a:spAutoFit/>
          </a:bodyPr>
          <a:lstStyle/>
          <a:p>
            <a:r>
              <a:rPr lang="en-US" sz="2000" b="1" dirty="0"/>
              <a:t>IST 652 : Scripting for Data Analysis</a:t>
            </a:r>
          </a:p>
          <a:p>
            <a:r>
              <a:rPr lang="en-US" sz="2000" b="1" dirty="0"/>
              <a:t>FINAL PROJECT – Sports Analysis </a:t>
            </a:r>
          </a:p>
        </p:txBody>
      </p:sp>
      <p:sp>
        <p:nvSpPr>
          <p:cNvPr id="9" name="TextBox 8">
            <a:extLst>
              <a:ext uri="{FF2B5EF4-FFF2-40B4-BE49-F238E27FC236}">
                <a16:creationId xmlns:a16="http://schemas.microsoft.com/office/drawing/2014/main" id="{D40DBE06-4587-DF6B-73AB-ED52D21BC2C9}"/>
              </a:ext>
            </a:extLst>
          </p:cNvPr>
          <p:cNvSpPr txBox="1"/>
          <p:nvPr/>
        </p:nvSpPr>
        <p:spPr>
          <a:xfrm>
            <a:off x="10121801" y="5925694"/>
            <a:ext cx="2113977" cy="923330"/>
          </a:xfrm>
          <a:prstGeom prst="rect">
            <a:avLst/>
          </a:prstGeom>
          <a:noFill/>
        </p:spPr>
        <p:txBody>
          <a:bodyPr wrap="none" rtlCol="0">
            <a:spAutoFit/>
          </a:bodyPr>
          <a:lstStyle/>
          <a:p>
            <a:r>
              <a:rPr lang="en-US" b="1" dirty="0"/>
              <a:t>Presented by :-</a:t>
            </a:r>
            <a:br>
              <a:rPr lang="en-US" b="1" dirty="0"/>
            </a:br>
            <a:r>
              <a:rPr lang="en-US" b="1" dirty="0"/>
              <a:t>Adarsh S, Nandita P</a:t>
            </a:r>
          </a:p>
          <a:p>
            <a:r>
              <a:rPr lang="en-US" b="1" dirty="0"/>
              <a:t>Prasun S, Tarun T</a:t>
            </a:r>
          </a:p>
        </p:txBody>
      </p:sp>
    </p:spTree>
    <p:extLst>
      <p:ext uri="{BB962C8B-B14F-4D97-AF65-F5344CB8AC3E}">
        <p14:creationId xmlns:p14="http://schemas.microsoft.com/office/powerpoint/2010/main" val="1261436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ackground pattern&#10;&#10;Description automatically generated">
            <a:extLst>
              <a:ext uri="{FF2B5EF4-FFF2-40B4-BE49-F238E27FC236}">
                <a16:creationId xmlns:a16="http://schemas.microsoft.com/office/drawing/2014/main" id="{06B0FB1F-4635-9072-12CF-8671F7C4B426}"/>
              </a:ext>
            </a:extLst>
          </p:cNvPr>
          <p:cNvPicPr>
            <a:picLocks noChangeAspect="1"/>
          </p:cNvPicPr>
          <p:nvPr/>
        </p:nvPicPr>
        <p:blipFill>
          <a:blip r:embed="rId2">
            <a:alphaModFix amt="20000"/>
          </a:blip>
          <a:stretch>
            <a:fillRect/>
          </a:stretch>
        </p:blipFill>
        <p:spPr>
          <a:xfrm>
            <a:off x="0" y="0"/>
            <a:ext cx="12191999" cy="6858000"/>
          </a:xfrm>
          <a:prstGeom prst="rect">
            <a:avLst/>
          </a:prstGeom>
        </p:spPr>
      </p:pic>
      <p:sp>
        <p:nvSpPr>
          <p:cNvPr id="4" name="TextBox 3">
            <a:extLst>
              <a:ext uri="{FF2B5EF4-FFF2-40B4-BE49-F238E27FC236}">
                <a16:creationId xmlns:a16="http://schemas.microsoft.com/office/drawing/2014/main" id="{8CD5238B-5106-060C-8307-899EF0B43AA4}"/>
              </a:ext>
            </a:extLst>
          </p:cNvPr>
          <p:cNvSpPr txBox="1"/>
          <p:nvPr/>
        </p:nvSpPr>
        <p:spPr>
          <a:xfrm>
            <a:off x="0" y="0"/>
            <a:ext cx="5209310" cy="369332"/>
          </a:xfrm>
          <a:prstGeom prst="rect">
            <a:avLst/>
          </a:prstGeom>
          <a:noFill/>
        </p:spPr>
        <p:txBody>
          <a:bodyPr wrap="square">
            <a:spAutoFit/>
          </a:bodyPr>
          <a:lstStyle/>
          <a:p>
            <a:r>
              <a:rPr lang="en-US" sz="1800" b="1" dirty="0"/>
              <a:t>ANALYSIS and VISUALIZATION 2 : Toss Analysis</a:t>
            </a:r>
          </a:p>
        </p:txBody>
      </p:sp>
      <p:sp>
        <p:nvSpPr>
          <p:cNvPr id="6" name="TextBox 5">
            <a:extLst>
              <a:ext uri="{FF2B5EF4-FFF2-40B4-BE49-F238E27FC236}">
                <a16:creationId xmlns:a16="http://schemas.microsoft.com/office/drawing/2014/main" id="{3B18839F-B9BA-FF43-8C01-896D39A5DE08}"/>
              </a:ext>
            </a:extLst>
          </p:cNvPr>
          <p:cNvSpPr txBox="1"/>
          <p:nvPr/>
        </p:nvSpPr>
        <p:spPr>
          <a:xfrm>
            <a:off x="346363" y="216932"/>
            <a:ext cx="7800109" cy="369332"/>
          </a:xfrm>
          <a:prstGeom prst="rect">
            <a:avLst/>
          </a:prstGeom>
          <a:noFill/>
        </p:spPr>
        <p:txBody>
          <a:bodyPr wrap="square">
            <a:spAutoFit/>
          </a:bodyPr>
          <a:lstStyle/>
          <a:p>
            <a:r>
              <a:rPr lang="en-US" dirty="0"/>
              <a:t>Question : Does winning or losing the toss affect if the team wins the match or not?</a:t>
            </a:r>
          </a:p>
        </p:txBody>
      </p:sp>
      <p:pic>
        <p:nvPicPr>
          <p:cNvPr id="12" name="Picture 11" descr="Chart, pie chart&#10;&#10;Description automatically generated">
            <a:extLst>
              <a:ext uri="{FF2B5EF4-FFF2-40B4-BE49-F238E27FC236}">
                <a16:creationId xmlns:a16="http://schemas.microsoft.com/office/drawing/2014/main" id="{19D4EC3D-42E5-32DC-5938-4AD452BD07D1}"/>
              </a:ext>
            </a:extLst>
          </p:cNvPr>
          <p:cNvPicPr>
            <a:picLocks noChangeAspect="1"/>
          </p:cNvPicPr>
          <p:nvPr/>
        </p:nvPicPr>
        <p:blipFill>
          <a:blip r:embed="rId3"/>
          <a:stretch>
            <a:fillRect/>
          </a:stretch>
        </p:blipFill>
        <p:spPr>
          <a:xfrm>
            <a:off x="518968" y="3375767"/>
            <a:ext cx="7162800" cy="3124200"/>
          </a:xfrm>
          <a:prstGeom prst="rect">
            <a:avLst/>
          </a:prstGeom>
        </p:spPr>
      </p:pic>
      <p:pic>
        <p:nvPicPr>
          <p:cNvPr id="15" name="Picture 14" descr="Text&#10;&#10;Description automatically generated">
            <a:extLst>
              <a:ext uri="{FF2B5EF4-FFF2-40B4-BE49-F238E27FC236}">
                <a16:creationId xmlns:a16="http://schemas.microsoft.com/office/drawing/2014/main" id="{A6DD92E6-7B46-00D0-3A57-832F529AE42B}"/>
              </a:ext>
            </a:extLst>
          </p:cNvPr>
          <p:cNvPicPr>
            <a:picLocks noChangeAspect="1"/>
          </p:cNvPicPr>
          <p:nvPr/>
        </p:nvPicPr>
        <p:blipFill>
          <a:blip r:embed="rId4"/>
          <a:stretch>
            <a:fillRect/>
          </a:stretch>
        </p:blipFill>
        <p:spPr>
          <a:xfrm>
            <a:off x="214168" y="699587"/>
            <a:ext cx="7772400" cy="2437374"/>
          </a:xfrm>
          <a:prstGeom prst="rect">
            <a:avLst/>
          </a:prstGeom>
        </p:spPr>
      </p:pic>
      <p:sp>
        <p:nvSpPr>
          <p:cNvPr id="16" name="TextBox 15">
            <a:extLst>
              <a:ext uri="{FF2B5EF4-FFF2-40B4-BE49-F238E27FC236}">
                <a16:creationId xmlns:a16="http://schemas.microsoft.com/office/drawing/2014/main" id="{94C20EA1-F7F3-79E2-EF6D-3916D1907B2C}"/>
              </a:ext>
            </a:extLst>
          </p:cNvPr>
          <p:cNvSpPr txBox="1"/>
          <p:nvPr/>
        </p:nvSpPr>
        <p:spPr>
          <a:xfrm>
            <a:off x="8146472" y="2129540"/>
            <a:ext cx="3685881" cy="4370427"/>
          </a:xfrm>
          <a:prstGeom prst="rect">
            <a:avLst/>
          </a:prstGeom>
          <a:solidFill>
            <a:schemeClr val="bg2"/>
          </a:solidFill>
        </p:spPr>
        <p:txBody>
          <a:bodyPr wrap="none" rtlCol="0">
            <a:spAutoFit/>
          </a:bodyPr>
          <a:lstStyle/>
          <a:p>
            <a:pPr algn="l"/>
            <a:r>
              <a:rPr lang="en-US" sz="2000" b="0" i="0" dirty="0">
                <a:solidFill>
                  <a:srgbClr val="374151"/>
                </a:solidFill>
                <a:effectLst/>
              </a:rPr>
              <a:t>According to our analysis, </a:t>
            </a:r>
          </a:p>
          <a:p>
            <a:pPr algn="l"/>
            <a:r>
              <a:rPr lang="en-US" sz="2000" b="0" i="0" dirty="0">
                <a:solidFill>
                  <a:srgbClr val="374151"/>
                </a:solidFill>
                <a:effectLst/>
              </a:rPr>
              <a:t>it was observed that teams </a:t>
            </a:r>
          </a:p>
          <a:p>
            <a:pPr algn="l"/>
            <a:r>
              <a:rPr lang="en-US" sz="2000" b="0" i="0" dirty="0">
                <a:solidFill>
                  <a:srgbClr val="374151"/>
                </a:solidFill>
                <a:effectLst/>
              </a:rPr>
              <a:t>that win the toss tend to </a:t>
            </a:r>
          </a:p>
          <a:p>
            <a:pPr algn="l"/>
            <a:r>
              <a:rPr lang="en-US" sz="2000" b="0" i="0" dirty="0">
                <a:solidFill>
                  <a:srgbClr val="374151"/>
                </a:solidFill>
                <a:effectLst/>
              </a:rPr>
              <a:t>lose the match more often.</a:t>
            </a:r>
          </a:p>
          <a:p>
            <a:pPr algn="l"/>
            <a:r>
              <a:rPr lang="en-US" sz="2000" b="0" i="0" dirty="0">
                <a:solidFill>
                  <a:srgbClr val="374151"/>
                </a:solidFill>
                <a:effectLst/>
              </a:rPr>
              <a:t>The implications of this </a:t>
            </a:r>
          </a:p>
          <a:p>
            <a:pPr algn="l"/>
            <a:r>
              <a:rPr lang="en-US" sz="2000" b="0" i="0" dirty="0">
                <a:solidFill>
                  <a:srgbClr val="374151"/>
                </a:solidFill>
                <a:effectLst/>
              </a:rPr>
              <a:t>analysis suggest that winning </a:t>
            </a:r>
          </a:p>
          <a:p>
            <a:pPr algn="l"/>
            <a:r>
              <a:rPr lang="en-US" sz="2000" b="0" i="0" dirty="0">
                <a:solidFill>
                  <a:srgbClr val="374151"/>
                </a:solidFill>
                <a:effectLst/>
              </a:rPr>
              <a:t>the toss does not necessarily </a:t>
            </a:r>
          </a:p>
          <a:p>
            <a:pPr algn="l"/>
            <a:r>
              <a:rPr lang="en-US" sz="2000" b="0" i="0" dirty="0">
                <a:solidFill>
                  <a:srgbClr val="374151"/>
                </a:solidFill>
                <a:effectLst/>
              </a:rPr>
              <a:t>give a team an advantage in </a:t>
            </a:r>
          </a:p>
          <a:p>
            <a:pPr algn="l"/>
            <a:r>
              <a:rPr lang="en-US" sz="2000" b="0" i="0" dirty="0">
                <a:solidFill>
                  <a:srgbClr val="374151"/>
                </a:solidFill>
                <a:effectLst/>
              </a:rPr>
              <a:t>winning the match. Other factors </a:t>
            </a:r>
          </a:p>
          <a:p>
            <a:pPr algn="l"/>
            <a:r>
              <a:rPr lang="en-US" sz="2000" b="0" i="0" dirty="0">
                <a:solidFill>
                  <a:srgbClr val="374151"/>
                </a:solidFill>
                <a:effectLst/>
              </a:rPr>
              <a:t>such as team performance, </a:t>
            </a:r>
          </a:p>
          <a:p>
            <a:pPr algn="l"/>
            <a:r>
              <a:rPr lang="en-US" sz="2000" b="0" i="0" dirty="0">
                <a:solidFill>
                  <a:srgbClr val="374151"/>
                </a:solidFill>
                <a:effectLst/>
              </a:rPr>
              <a:t>player skills, and game strategies </a:t>
            </a:r>
          </a:p>
          <a:p>
            <a:pPr algn="l"/>
            <a:r>
              <a:rPr lang="en-US" sz="2000" b="0" i="0" dirty="0">
                <a:solidFill>
                  <a:srgbClr val="374151"/>
                </a:solidFill>
                <a:effectLst/>
              </a:rPr>
              <a:t>may have a greater impact on </a:t>
            </a:r>
          </a:p>
          <a:p>
            <a:pPr algn="l"/>
            <a:r>
              <a:rPr lang="en-US" sz="2000" b="0" i="0" dirty="0">
                <a:solidFill>
                  <a:srgbClr val="374151"/>
                </a:solidFill>
                <a:effectLst/>
              </a:rPr>
              <a:t>the outcome of the match.</a:t>
            </a:r>
          </a:p>
          <a:p>
            <a:endParaRPr lang="en-US" sz="2000" dirty="0"/>
          </a:p>
        </p:txBody>
      </p:sp>
      <p:sp>
        <p:nvSpPr>
          <p:cNvPr id="17" name="TextBox 16">
            <a:extLst>
              <a:ext uri="{FF2B5EF4-FFF2-40B4-BE49-F238E27FC236}">
                <a16:creationId xmlns:a16="http://schemas.microsoft.com/office/drawing/2014/main" id="{EAA3AEEB-9CF7-A036-F3BF-A51C6786E1F5}"/>
              </a:ext>
            </a:extLst>
          </p:cNvPr>
          <p:cNvSpPr txBox="1"/>
          <p:nvPr/>
        </p:nvSpPr>
        <p:spPr>
          <a:xfrm>
            <a:off x="8397982" y="1456609"/>
            <a:ext cx="3182859" cy="461665"/>
          </a:xfrm>
          <a:prstGeom prst="rect">
            <a:avLst/>
          </a:prstGeom>
          <a:noFill/>
        </p:spPr>
        <p:txBody>
          <a:bodyPr wrap="none" rtlCol="0">
            <a:spAutoFit/>
          </a:bodyPr>
          <a:lstStyle/>
          <a:p>
            <a:r>
              <a:rPr lang="en-US" sz="2400" b="1" u="sng" dirty="0"/>
              <a:t>Conclusion : Analysis 2 </a:t>
            </a:r>
          </a:p>
        </p:txBody>
      </p:sp>
    </p:spTree>
    <p:extLst>
      <p:ext uri="{BB962C8B-B14F-4D97-AF65-F5344CB8AC3E}">
        <p14:creationId xmlns:p14="http://schemas.microsoft.com/office/powerpoint/2010/main" val="4260104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ackground pattern&#10;&#10;Description automatically generated">
            <a:extLst>
              <a:ext uri="{FF2B5EF4-FFF2-40B4-BE49-F238E27FC236}">
                <a16:creationId xmlns:a16="http://schemas.microsoft.com/office/drawing/2014/main" id="{06B0FB1F-4635-9072-12CF-8671F7C4B426}"/>
              </a:ext>
            </a:extLst>
          </p:cNvPr>
          <p:cNvPicPr>
            <a:picLocks noChangeAspect="1"/>
          </p:cNvPicPr>
          <p:nvPr/>
        </p:nvPicPr>
        <p:blipFill>
          <a:blip r:embed="rId2">
            <a:alphaModFix amt="20000"/>
          </a:blip>
          <a:stretch>
            <a:fillRect/>
          </a:stretch>
        </p:blipFill>
        <p:spPr>
          <a:xfrm>
            <a:off x="1" y="0"/>
            <a:ext cx="12191999" cy="6858000"/>
          </a:xfrm>
          <a:prstGeom prst="rect">
            <a:avLst/>
          </a:prstGeom>
        </p:spPr>
      </p:pic>
      <p:sp>
        <p:nvSpPr>
          <p:cNvPr id="2" name="TextBox 1">
            <a:extLst>
              <a:ext uri="{FF2B5EF4-FFF2-40B4-BE49-F238E27FC236}">
                <a16:creationId xmlns:a16="http://schemas.microsoft.com/office/drawing/2014/main" id="{4B243D4A-28AB-BA97-76A6-E8D3516B5108}"/>
              </a:ext>
            </a:extLst>
          </p:cNvPr>
          <p:cNvSpPr txBox="1"/>
          <p:nvPr/>
        </p:nvSpPr>
        <p:spPr>
          <a:xfrm>
            <a:off x="0" y="0"/>
            <a:ext cx="5209310" cy="369332"/>
          </a:xfrm>
          <a:prstGeom prst="rect">
            <a:avLst/>
          </a:prstGeom>
          <a:noFill/>
        </p:spPr>
        <p:txBody>
          <a:bodyPr wrap="square">
            <a:spAutoFit/>
          </a:bodyPr>
          <a:lstStyle/>
          <a:p>
            <a:r>
              <a:rPr lang="en-US" sz="1800" b="1" dirty="0"/>
              <a:t>ANALYSIS and VISUALIZATION </a:t>
            </a:r>
            <a:r>
              <a:rPr lang="en-US" b="1" dirty="0"/>
              <a:t>3</a:t>
            </a:r>
            <a:r>
              <a:rPr lang="en-US" sz="1800" b="1" dirty="0"/>
              <a:t> : </a:t>
            </a:r>
            <a:r>
              <a:rPr lang="en-US" b="1" dirty="0"/>
              <a:t>Venue</a:t>
            </a:r>
            <a:r>
              <a:rPr lang="en-US" sz="1800" b="1" dirty="0"/>
              <a:t> Analysis</a:t>
            </a:r>
          </a:p>
        </p:txBody>
      </p:sp>
      <p:sp>
        <p:nvSpPr>
          <p:cNvPr id="4" name="TextBox 3">
            <a:extLst>
              <a:ext uri="{FF2B5EF4-FFF2-40B4-BE49-F238E27FC236}">
                <a16:creationId xmlns:a16="http://schemas.microsoft.com/office/drawing/2014/main" id="{DBB620B2-1DE2-6D3C-E908-351AAA83AE18}"/>
              </a:ext>
            </a:extLst>
          </p:cNvPr>
          <p:cNvSpPr txBox="1"/>
          <p:nvPr/>
        </p:nvSpPr>
        <p:spPr>
          <a:xfrm>
            <a:off x="346363" y="216932"/>
            <a:ext cx="8520546" cy="369332"/>
          </a:xfrm>
          <a:prstGeom prst="rect">
            <a:avLst/>
          </a:prstGeom>
          <a:noFill/>
        </p:spPr>
        <p:txBody>
          <a:bodyPr wrap="square">
            <a:spAutoFit/>
          </a:bodyPr>
          <a:lstStyle/>
          <a:p>
            <a:r>
              <a:rPr lang="en-US" dirty="0"/>
              <a:t>Question : Does venue and location of match affects whether a team wins the match or not?</a:t>
            </a:r>
          </a:p>
        </p:txBody>
      </p:sp>
      <p:pic>
        <p:nvPicPr>
          <p:cNvPr id="6" name="Picture 5">
            <a:extLst>
              <a:ext uri="{FF2B5EF4-FFF2-40B4-BE49-F238E27FC236}">
                <a16:creationId xmlns:a16="http://schemas.microsoft.com/office/drawing/2014/main" id="{607EDDB0-8113-B23F-6B11-320A2DCD3D6D}"/>
              </a:ext>
            </a:extLst>
          </p:cNvPr>
          <p:cNvPicPr>
            <a:picLocks noChangeAspect="1"/>
          </p:cNvPicPr>
          <p:nvPr/>
        </p:nvPicPr>
        <p:blipFill>
          <a:blip r:embed="rId3"/>
          <a:stretch>
            <a:fillRect/>
          </a:stretch>
        </p:blipFill>
        <p:spPr>
          <a:xfrm>
            <a:off x="1627331" y="615763"/>
            <a:ext cx="8937336" cy="1085081"/>
          </a:xfrm>
          <a:prstGeom prst="rect">
            <a:avLst/>
          </a:prstGeom>
        </p:spPr>
      </p:pic>
      <p:sp>
        <p:nvSpPr>
          <p:cNvPr id="7" name="TextBox 6">
            <a:extLst>
              <a:ext uri="{FF2B5EF4-FFF2-40B4-BE49-F238E27FC236}">
                <a16:creationId xmlns:a16="http://schemas.microsoft.com/office/drawing/2014/main" id="{61A3046F-69B6-E5AA-DF94-5EB7172CD615}"/>
              </a:ext>
            </a:extLst>
          </p:cNvPr>
          <p:cNvSpPr txBox="1"/>
          <p:nvPr/>
        </p:nvSpPr>
        <p:spPr>
          <a:xfrm>
            <a:off x="5208705" y="1361011"/>
            <a:ext cx="1774588" cy="369332"/>
          </a:xfrm>
          <a:prstGeom prst="rect">
            <a:avLst/>
          </a:prstGeom>
          <a:noFill/>
        </p:spPr>
        <p:txBody>
          <a:bodyPr wrap="none" rtlCol="0">
            <a:spAutoFit/>
          </a:bodyPr>
          <a:lstStyle/>
          <a:p>
            <a:r>
              <a:rPr lang="en-US" dirty="0"/>
              <a:t>37 unique venues</a:t>
            </a:r>
          </a:p>
        </p:txBody>
      </p:sp>
      <p:pic>
        <p:nvPicPr>
          <p:cNvPr id="9" name="Picture 8" descr="Chart, bar chart&#10;&#10;Description automatically generated">
            <a:extLst>
              <a:ext uri="{FF2B5EF4-FFF2-40B4-BE49-F238E27FC236}">
                <a16:creationId xmlns:a16="http://schemas.microsoft.com/office/drawing/2014/main" id="{B6BEA302-284C-1BCB-4158-F091B618BFBE}"/>
              </a:ext>
            </a:extLst>
          </p:cNvPr>
          <p:cNvPicPr>
            <a:picLocks noChangeAspect="1"/>
          </p:cNvPicPr>
          <p:nvPr/>
        </p:nvPicPr>
        <p:blipFill>
          <a:blip r:embed="rId4"/>
          <a:stretch>
            <a:fillRect/>
          </a:stretch>
        </p:blipFill>
        <p:spPr>
          <a:xfrm>
            <a:off x="346363" y="1852118"/>
            <a:ext cx="4043878" cy="4854607"/>
          </a:xfrm>
          <a:prstGeom prst="rect">
            <a:avLst/>
          </a:prstGeom>
        </p:spPr>
      </p:pic>
      <p:pic>
        <p:nvPicPr>
          <p:cNvPr id="11" name="Picture 10" descr="Chart, bar chart&#10;&#10;Description automatically generated">
            <a:extLst>
              <a:ext uri="{FF2B5EF4-FFF2-40B4-BE49-F238E27FC236}">
                <a16:creationId xmlns:a16="http://schemas.microsoft.com/office/drawing/2014/main" id="{800A6FFF-D236-93FB-F0FF-15E44A7F5F5A}"/>
              </a:ext>
            </a:extLst>
          </p:cNvPr>
          <p:cNvPicPr>
            <a:picLocks noChangeAspect="1"/>
          </p:cNvPicPr>
          <p:nvPr/>
        </p:nvPicPr>
        <p:blipFill>
          <a:blip r:embed="rId5"/>
          <a:stretch>
            <a:fillRect/>
          </a:stretch>
        </p:blipFill>
        <p:spPr>
          <a:xfrm>
            <a:off x="8206106" y="1807318"/>
            <a:ext cx="3728110" cy="4833750"/>
          </a:xfrm>
          <a:prstGeom prst="rect">
            <a:avLst/>
          </a:prstGeom>
        </p:spPr>
      </p:pic>
      <p:sp>
        <p:nvSpPr>
          <p:cNvPr id="12" name="TextBox 11">
            <a:extLst>
              <a:ext uri="{FF2B5EF4-FFF2-40B4-BE49-F238E27FC236}">
                <a16:creationId xmlns:a16="http://schemas.microsoft.com/office/drawing/2014/main" id="{EC1E370B-DFDE-90B4-04D9-C6AC85EC024F}"/>
              </a:ext>
            </a:extLst>
          </p:cNvPr>
          <p:cNvSpPr txBox="1"/>
          <p:nvPr/>
        </p:nvSpPr>
        <p:spPr>
          <a:xfrm>
            <a:off x="4559446" y="2213120"/>
            <a:ext cx="3388876" cy="1754326"/>
          </a:xfrm>
          <a:prstGeom prst="rect">
            <a:avLst/>
          </a:prstGeom>
          <a:solidFill>
            <a:schemeClr val="bg2"/>
          </a:solidFill>
        </p:spPr>
        <p:txBody>
          <a:bodyPr wrap="none" rtlCol="0">
            <a:spAutoFit/>
          </a:bodyPr>
          <a:lstStyle/>
          <a:p>
            <a:r>
              <a:rPr lang="en-US" dirty="0"/>
              <a:t>Most famous 5 venues :</a:t>
            </a:r>
            <a:br>
              <a:rPr lang="en-US" dirty="0"/>
            </a:br>
            <a:r>
              <a:rPr lang="en-US" dirty="0"/>
              <a:t>1. M </a:t>
            </a:r>
            <a:r>
              <a:rPr lang="en-US" dirty="0" err="1"/>
              <a:t>Chinnaswamy</a:t>
            </a:r>
            <a:r>
              <a:rPr lang="en-US" dirty="0"/>
              <a:t> Stadium (64)</a:t>
            </a:r>
          </a:p>
          <a:p>
            <a:r>
              <a:rPr lang="en-US" dirty="0"/>
              <a:t>2. Eden Gardens (61)</a:t>
            </a:r>
            <a:br>
              <a:rPr lang="en-US" dirty="0"/>
            </a:br>
            <a:r>
              <a:rPr lang="en-US" dirty="0"/>
              <a:t>3. </a:t>
            </a:r>
            <a:r>
              <a:rPr lang="en-US" dirty="0" err="1"/>
              <a:t>Feroz</a:t>
            </a:r>
            <a:r>
              <a:rPr lang="en-US" dirty="0"/>
              <a:t> Shah </a:t>
            </a:r>
            <a:r>
              <a:rPr lang="en-US" dirty="0" err="1"/>
              <a:t>Kotla</a:t>
            </a:r>
            <a:r>
              <a:rPr lang="en-US" dirty="0"/>
              <a:t> (59)</a:t>
            </a:r>
          </a:p>
          <a:p>
            <a:r>
              <a:rPr lang="en-US" dirty="0"/>
              <a:t>4. Wankhede Stadium (57)</a:t>
            </a:r>
          </a:p>
          <a:p>
            <a:r>
              <a:rPr lang="en-US" dirty="0"/>
              <a:t>5. MA Chidambaram Stadium (48)</a:t>
            </a:r>
          </a:p>
        </p:txBody>
      </p:sp>
      <p:sp>
        <p:nvSpPr>
          <p:cNvPr id="13" name="TextBox 12">
            <a:extLst>
              <a:ext uri="{FF2B5EF4-FFF2-40B4-BE49-F238E27FC236}">
                <a16:creationId xmlns:a16="http://schemas.microsoft.com/office/drawing/2014/main" id="{85ABAB4D-4588-C340-DA96-219CF4B814F8}"/>
              </a:ext>
            </a:extLst>
          </p:cNvPr>
          <p:cNvSpPr txBox="1"/>
          <p:nvPr/>
        </p:nvSpPr>
        <p:spPr>
          <a:xfrm>
            <a:off x="4711881" y="4450223"/>
            <a:ext cx="3154966" cy="2031325"/>
          </a:xfrm>
          <a:prstGeom prst="rect">
            <a:avLst/>
          </a:prstGeom>
          <a:solidFill>
            <a:schemeClr val="bg2"/>
          </a:solidFill>
        </p:spPr>
        <p:txBody>
          <a:bodyPr wrap="none" rtlCol="0">
            <a:spAutoFit/>
          </a:bodyPr>
          <a:lstStyle/>
          <a:p>
            <a:r>
              <a:rPr lang="en-US" dirty="0"/>
              <a:t>Least famous 5 venues : </a:t>
            </a:r>
          </a:p>
          <a:p>
            <a:r>
              <a:rPr lang="en-US" dirty="0"/>
              <a:t>1. OUTsurance Oval (2)</a:t>
            </a:r>
          </a:p>
          <a:p>
            <a:r>
              <a:rPr lang="en-US" dirty="0"/>
              <a:t>2. De Beers Diamond Oval (3)</a:t>
            </a:r>
          </a:p>
          <a:p>
            <a:r>
              <a:rPr lang="en-US" dirty="0"/>
              <a:t>3. Buffalo Park (3)</a:t>
            </a:r>
          </a:p>
          <a:p>
            <a:r>
              <a:rPr lang="en-US" dirty="0"/>
              <a:t>4. Vidarbha Cricket Association </a:t>
            </a:r>
          </a:p>
          <a:p>
            <a:r>
              <a:rPr lang="en-US" dirty="0"/>
              <a:t>    Stadium (3)</a:t>
            </a:r>
          </a:p>
          <a:p>
            <a:r>
              <a:rPr lang="en-US" dirty="0"/>
              <a:t>5. Green Park (4)</a:t>
            </a:r>
          </a:p>
        </p:txBody>
      </p:sp>
    </p:spTree>
    <p:extLst>
      <p:ext uri="{BB962C8B-B14F-4D97-AF65-F5344CB8AC3E}">
        <p14:creationId xmlns:p14="http://schemas.microsoft.com/office/powerpoint/2010/main" val="3309044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ackground pattern&#10;&#10;Description automatically generated">
            <a:extLst>
              <a:ext uri="{FF2B5EF4-FFF2-40B4-BE49-F238E27FC236}">
                <a16:creationId xmlns:a16="http://schemas.microsoft.com/office/drawing/2014/main" id="{06B0FB1F-4635-9072-12CF-8671F7C4B426}"/>
              </a:ext>
            </a:extLst>
          </p:cNvPr>
          <p:cNvPicPr>
            <a:picLocks noChangeAspect="1"/>
          </p:cNvPicPr>
          <p:nvPr/>
        </p:nvPicPr>
        <p:blipFill>
          <a:blip r:embed="rId2">
            <a:alphaModFix amt="20000"/>
          </a:blip>
          <a:stretch>
            <a:fillRect/>
          </a:stretch>
        </p:blipFill>
        <p:spPr>
          <a:xfrm>
            <a:off x="0" y="1"/>
            <a:ext cx="12191999" cy="6858000"/>
          </a:xfrm>
          <a:prstGeom prst="rect">
            <a:avLst/>
          </a:prstGeom>
        </p:spPr>
      </p:pic>
      <p:pic>
        <p:nvPicPr>
          <p:cNvPr id="8" name="Picture 7" descr="Chart&#10;&#10;Description automatically generated with medium confidence">
            <a:extLst>
              <a:ext uri="{FF2B5EF4-FFF2-40B4-BE49-F238E27FC236}">
                <a16:creationId xmlns:a16="http://schemas.microsoft.com/office/drawing/2014/main" id="{7ABF4136-E182-D1FE-9699-150E958DE4B6}"/>
              </a:ext>
            </a:extLst>
          </p:cNvPr>
          <p:cNvPicPr>
            <a:picLocks noChangeAspect="1"/>
          </p:cNvPicPr>
          <p:nvPr/>
        </p:nvPicPr>
        <p:blipFill>
          <a:blip r:embed="rId3"/>
          <a:stretch>
            <a:fillRect/>
          </a:stretch>
        </p:blipFill>
        <p:spPr>
          <a:xfrm>
            <a:off x="7223994" y="150956"/>
            <a:ext cx="4746334" cy="6556088"/>
          </a:xfrm>
          <a:prstGeom prst="rect">
            <a:avLst/>
          </a:prstGeom>
        </p:spPr>
      </p:pic>
      <p:pic>
        <p:nvPicPr>
          <p:cNvPr id="10" name="Picture 9" descr="Graphical user interface, text, application, email&#10;&#10;Description automatically generated">
            <a:extLst>
              <a:ext uri="{FF2B5EF4-FFF2-40B4-BE49-F238E27FC236}">
                <a16:creationId xmlns:a16="http://schemas.microsoft.com/office/drawing/2014/main" id="{47C1BBB6-CB16-3D4F-ED07-AA86480D7557}"/>
              </a:ext>
            </a:extLst>
          </p:cNvPr>
          <p:cNvPicPr>
            <a:picLocks noChangeAspect="1"/>
          </p:cNvPicPr>
          <p:nvPr/>
        </p:nvPicPr>
        <p:blipFill>
          <a:blip r:embed="rId4"/>
          <a:stretch>
            <a:fillRect/>
          </a:stretch>
        </p:blipFill>
        <p:spPr>
          <a:xfrm>
            <a:off x="82396" y="748067"/>
            <a:ext cx="7059202" cy="2107335"/>
          </a:xfrm>
          <a:prstGeom prst="rect">
            <a:avLst/>
          </a:prstGeom>
        </p:spPr>
      </p:pic>
      <p:sp>
        <p:nvSpPr>
          <p:cNvPr id="12" name="TextBox 11">
            <a:extLst>
              <a:ext uri="{FF2B5EF4-FFF2-40B4-BE49-F238E27FC236}">
                <a16:creationId xmlns:a16="http://schemas.microsoft.com/office/drawing/2014/main" id="{295A10F0-6008-19BF-708B-02194734EF56}"/>
              </a:ext>
            </a:extLst>
          </p:cNvPr>
          <p:cNvSpPr txBox="1"/>
          <p:nvPr/>
        </p:nvSpPr>
        <p:spPr>
          <a:xfrm>
            <a:off x="763076" y="3801609"/>
            <a:ext cx="5697842" cy="2308324"/>
          </a:xfrm>
          <a:prstGeom prst="rect">
            <a:avLst/>
          </a:prstGeom>
          <a:solidFill>
            <a:schemeClr val="bg2"/>
          </a:solidFill>
        </p:spPr>
        <p:txBody>
          <a:bodyPr wrap="none" rtlCol="0">
            <a:spAutoFit/>
          </a:bodyPr>
          <a:lstStyle/>
          <a:p>
            <a:r>
              <a:rPr lang="en-US" b="0" i="0" dirty="0">
                <a:solidFill>
                  <a:srgbClr val="374151"/>
                </a:solidFill>
                <a:effectLst/>
                <a:latin typeface="Söhne"/>
              </a:rPr>
              <a:t>According to the analysis, M </a:t>
            </a:r>
            <a:r>
              <a:rPr lang="en-US" b="0" i="0" dirty="0" err="1">
                <a:solidFill>
                  <a:srgbClr val="374151"/>
                </a:solidFill>
                <a:effectLst/>
                <a:latin typeface="Söhne"/>
              </a:rPr>
              <a:t>Chinnaswamy</a:t>
            </a:r>
            <a:r>
              <a:rPr lang="en-US" b="0" i="0" dirty="0">
                <a:solidFill>
                  <a:srgbClr val="374151"/>
                </a:solidFill>
                <a:effectLst/>
                <a:latin typeface="Söhne"/>
              </a:rPr>
              <a:t> Stadium </a:t>
            </a:r>
          </a:p>
          <a:p>
            <a:r>
              <a:rPr lang="en-US" b="0" i="0" dirty="0">
                <a:solidFill>
                  <a:srgbClr val="374151"/>
                </a:solidFill>
                <a:effectLst/>
                <a:latin typeface="Söhne"/>
              </a:rPr>
              <a:t>is the most favorable stadium for teams that opt to field </a:t>
            </a:r>
          </a:p>
          <a:p>
            <a:r>
              <a:rPr lang="en-US" b="0" i="0" dirty="0">
                <a:solidFill>
                  <a:srgbClr val="374151"/>
                </a:solidFill>
                <a:effectLst/>
                <a:latin typeface="Söhne"/>
              </a:rPr>
              <a:t>first after winning the toss. The implications of this </a:t>
            </a:r>
          </a:p>
          <a:p>
            <a:r>
              <a:rPr lang="en-US" b="0" i="0" dirty="0">
                <a:solidFill>
                  <a:srgbClr val="374151"/>
                </a:solidFill>
                <a:effectLst/>
                <a:latin typeface="Söhne"/>
              </a:rPr>
              <a:t>analysis suggest that teams can use this information to </a:t>
            </a:r>
          </a:p>
          <a:p>
            <a:r>
              <a:rPr lang="en-US" b="0" i="0" dirty="0">
                <a:solidFill>
                  <a:srgbClr val="374151"/>
                </a:solidFill>
                <a:effectLst/>
                <a:latin typeface="Söhne"/>
              </a:rPr>
              <a:t>make better decisions when playing at these stadiums. </a:t>
            </a:r>
          </a:p>
          <a:p>
            <a:r>
              <a:rPr lang="en-US" b="0" i="0" dirty="0">
                <a:solidFill>
                  <a:srgbClr val="374151"/>
                </a:solidFill>
                <a:effectLst/>
                <a:latin typeface="Söhne"/>
              </a:rPr>
              <a:t>If a team wins the toss at M </a:t>
            </a:r>
            <a:r>
              <a:rPr lang="en-US" b="0" i="0" dirty="0" err="1">
                <a:solidFill>
                  <a:srgbClr val="374151"/>
                </a:solidFill>
                <a:effectLst/>
                <a:latin typeface="Söhne"/>
              </a:rPr>
              <a:t>Chinnaswamy</a:t>
            </a:r>
            <a:r>
              <a:rPr lang="en-US" b="0" i="0" dirty="0">
                <a:solidFill>
                  <a:srgbClr val="374151"/>
                </a:solidFill>
                <a:effectLst/>
                <a:latin typeface="Söhne"/>
              </a:rPr>
              <a:t> Stadium, it may </a:t>
            </a:r>
          </a:p>
          <a:p>
            <a:r>
              <a:rPr lang="en-US" b="0" i="0" dirty="0">
                <a:solidFill>
                  <a:srgbClr val="374151"/>
                </a:solidFill>
                <a:effectLst/>
                <a:latin typeface="Söhne"/>
              </a:rPr>
              <a:t>be advantageous for them to field first to increase </a:t>
            </a:r>
          </a:p>
          <a:p>
            <a:r>
              <a:rPr lang="en-US" b="0" i="0" dirty="0">
                <a:solidFill>
                  <a:srgbClr val="374151"/>
                </a:solidFill>
                <a:effectLst/>
                <a:latin typeface="Söhne"/>
              </a:rPr>
              <a:t>their chances of winning. </a:t>
            </a:r>
            <a:endParaRPr lang="en-US" dirty="0"/>
          </a:p>
        </p:txBody>
      </p:sp>
      <p:sp>
        <p:nvSpPr>
          <p:cNvPr id="13" name="TextBox 12">
            <a:extLst>
              <a:ext uri="{FF2B5EF4-FFF2-40B4-BE49-F238E27FC236}">
                <a16:creationId xmlns:a16="http://schemas.microsoft.com/office/drawing/2014/main" id="{81CBB504-763C-E9FE-EC0B-AD6CC96A4241}"/>
              </a:ext>
            </a:extLst>
          </p:cNvPr>
          <p:cNvSpPr txBox="1"/>
          <p:nvPr/>
        </p:nvSpPr>
        <p:spPr>
          <a:xfrm>
            <a:off x="1974965" y="3198167"/>
            <a:ext cx="3182859" cy="461665"/>
          </a:xfrm>
          <a:prstGeom prst="rect">
            <a:avLst/>
          </a:prstGeom>
          <a:noFill/>
        </p:spPr>
        <p:txBody>
          <a:bodyPr wrap="none" rtlCol="0">
            <a:spAutoFit/>
          </a:bodyPr>
          <a:lstStyle/>
          <a:p>
            <a:r>
              <a:rPr lang="en-US" sz="2400" b="1" u="sng" dirty="0"/>
              <a:t>Conclusion : </a:t>
            </a:r>
            <a:r>
              <a:rPr lang="en-US" sz="2400" b="1" u="sng"/>
              <a:t>Analysis 3 </a:t>
            </a:r>
            <a:endParaRPr lang="en-US" sz="2400" b="1" u="sng" dirty="0"/>
          </a:p>
        </p:txBody>
      </p:sp>
    </p:spTree>
    <p:extLst>
      <p:ext uri="{BB962C8B-B14F-4D97-AF65-F5344CB8AC3E}">
        <p14:creationId xmlns:p14="http://schemas.microsoft.com/office/powerpoint/2010/main" val="92572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ackground pattern&#10;&#10;Description automatically generated">
            <a:extLst>
              <a:ext uri="{FF2B5EF4-FFF2-40B4-BE49-F238E27FC236}">
                <a16:creationId xmlns:a16="http://schemas.microsoft.com/office/drawing/2014/main" id="{06B0FB1F-4635-9072-12CF-8671F7C4B426}"/>
              </a:ext>
            </a:extLst>
          </p:cNvPr>
          <p:cNvPicPr>
            <a:picLocks noChangeAspect="1"/>
          </p:cNvPicPr>
          <p:nvPr/>
        </p:nvPicPr>
        <p:blipFill>
          <a:blip r:embed="rId2">
            <a:alphaModFix amt="20000"/>
          </a:blip>
          <a:stretch>
            <a:fillRect/>
          </a:stretch>
        </p:blipFill>
        <p:spPr>
          <a:xfrm>
            <a:off x="1" y="-19792"/>
            <a:ext cx="12191999" cy="6858000"/>
          </a:xfrm>
          <a:prstGeom prst="rect">
            <a:avLst/>
          </a:prstGeom>
        </p:spPr>
      </p:pic>
      <p:pic>
        <p:nvPicPr>
          <p:cNvPr id="4" name="Picture 3" descr="A picture containing chart&#10;&#10;Description automatically generated">
            <a:extLst>
              <a:ext uri="{FF2B5EF4-FFF2-40B4-BE49-F238E27FC236}">
                <a16:creationId xmlns:a16="http://schemas.microsoft.com/office/drawing/2014/main" id="{E8B37175-6867-98ED-F691-87FF4CA2BFD1}"/>
              </a:ext>
            </a:extLst>
          </p:cNvPr>
          <p:cNvPicPr>
            <a:picLocks noChangeAspect="1"/>
          </p:cNvPicPr>
          <p:nvPr/>
        </p:nvPicPr>
        <p:blipFill>
          <a:blip r:embed="rId3"/>
          <a:stretch>
            <a:fillRect/>
          </a:stretch>
        </p:blipFill>
        <p:spPr>
          <a:xfrm>
            <a:off x="138546" y="75045"/>
            <a:ext cx="5074571" cy="6707909"/>
          </a:xfrm>
          <a:prstGeom prst="rect">
            <a:avLst/>
          </a:prstGeom>
        </p:spPr>
      </p:pic>
      <p:pic>
        <p:nvPicPr>
          <p:cNvPr id="6" name="Picture 5" descr="Graphical user interface, text, application, email&#10;&#10;Description automatically generated">
            <a:extLst>
              <a:ext uri="{FF2B5EF4-FFF2-40B4-BE49-F238E27FC236}">
                <a16:creationId xmlns:a16="http://schemas.microsoft.com/office/drawing/2014/main" id="{FB7F9972-775E-135F-FA33-73075A9E11F1}"/>
              </a:ext>
            </a:extLst>
          </p:cNvPr>
          <p:cNvPicPr>
            <a:picLocks noChangeAspect="1"/>
          </p:cNvPicPr>
          <p:nvPr/>
        </p:nvPicPr>
        <p:blipFill>
          <a:blip r:embed="rId4"/>
          <a:stretch>
            <a:fillRect/>
          </a:stretch>
        </p:blipFill>
        <p:spPr>
          <a:xfrm>
            <a:off x="5296816" y="383887"/>
            <a:ext cx="6815667" cy="2044700"/>
          </a:xfrm>
          <a:prstGeom prst="rect">
            <a:avLst/>
          </a:prstGeom>
        </p:spPr>
      </p:pic>
      <p:sp>
        <p:nvSpPr>
          <p:cNvPr id="7" name="TextBox 6">
            <a:extLst>
              <a:ext uri="{FF2B5EF4-FFF2-40B4-BE49-F238E27FC236}">
                <a16:creationId xmlns:a16="http://schemas.microsoft.com/office/drawing/2014/main" id="{04981268-37C7-8F0E-CF6E-92463706ADB9}"/>
              </a:ext>
            </a:extLst>
          </p:cNvPr>
          <p:cNvSpPr txBox="1"/>
          <p:nvPr/>
        </p:nvSpPr>
        <p:spPr>
          <a:xfrm>
            <a:off x="5946836" y="2681886"/>
            <a:ext cx="5511445" cy="3970318"/>
          </a:xfrm>
          <a:prstGeom prst="rect">
            <a:avLst/>
          </a:prstGeom>
          <a:solidFill>
            <a:schemeClr val="bg2"/>
          </a:solidFill>
        </p:spPr>
        <p:txBody>
          <a:bodyPr wrap="none" rtlCol="0">
            <a:spAutoFit/>
          </a:bodyPr>
          <a:lstStyle/>
          <a:p>
            <a:pPr algn="l"/>
            <a:r>
              <a:rPr lang="en-US" b="0" i="0" dirty="0">
                <a:solidFill>
                  <a:srgbClr val="374151"/>
                </a:solidFill>
                <a:effectLst/>
                <a:latin typeface="Söhne"/>
              </a:rPr>
              <a:t>Based on the analysis, it can be concluded that MA </a:t>
            </a:r>
          </a:p>
          <a:p>
            <a:pPr algn="l"/>
            <a:r>
              <a:rPr lang="en-US" b="0" i="0" dirty="0">
                <a:solidFill>
                  <a:srgbClr val="374151"/>
                </a:solidFill>
                <a:effectLst/>
                <a:latin typeface="Söhne"/>
              </a:rPr>
              <a:t>Chidambaram Stadium is not an ideal stadium for </a:t>
            </a:r>
          </a:p>
          <a:p>
            <a:pPr algn="l"/>
            <a:r>
              <a:rPr lang="en-US" b="0" i="0" dirty="0">
                <a:solidFill>
                  <a:srgbClr val="374151"/>
                </a:solidFill>
                <a:effectLst/>
                <a:latin typeface="Söhne"/>
              </a:rPr>
              <a:t>teams that choose to field first due to their relatively </a:t>
            </a:r>
          </a:p>
          <a:p>
            <a:pPr algn="l"/>
            <a:r>
              <a:rPr lang="en-US" b="0" i="0" dirty="0">
                <a:solidFill>
                  <a:srgbClr val="374151"/>
                </a:solidFill>
                <a:effectLst/>
                <a:latin typeface="Söhne"/>
              </a:rPr>
              <a:t>low winning statistics. However, the stadium is the best </a:t>
            </a:r>
          </a:p>
          <a:p>
            <a:pPr algn="l"/>
            <a:r>
              <a:rPr lang="en-US" b="0" i="0" dirty="0">
                <a:solidFill>
                  <a:srgbClr val="374151"/>
                </a:solidFill>
                <a:effectLst/>
                <a:latin typeface="Söhne"/>
              </a:rPr>
              <a:t>option for teams that decide to bat first.</a:t>
            </a:r>
          </a:p>
          <a:p>
            <a:pPr algn="l"/>
            <a:endParaRPr lang="en-US" b="0" i="0" dirty="0">
              <a:solidFill>
                <a:srgbClr val="374151"/>
              </a:solidFill>
              <a:effectLst/>
              <a:latin typeface="Söhne"/>
            </a:endParaRPr>
          </a:p>
          <a:p>
            <a:pPr algn="l"/>
            <a:r>
              <a:rPr lang="en-US" b="0" i="0" dirty="0">
                <a:solidFill>
                  <a:srgbClr val="374151"/>
                </a:solidFill>
                <a:effectLst/>
                <a:latin typeface="Söhne"/>
              </a:rPr>
              <a:t>The implications of this analysis suggest that teams can </a:t>
            </a:r>
          </a:p>
          <a:p>
            <a:pPr algn="l"/>
            <a:r>
              <a:rPr lang="en-US" b="0" i="0" dirty="0">
                <a:solidFill>
                  <a:srgbClr val="374151"/>
                </a:solidFill>
                <a:effectLst/>
                <a:latin typeface="Söhne"/>
              </a:rPr>
              <a:t>use this information to their advantage when playing at </a:t>
            </a:r>
          </a:p>
          <a:p>
            <a:pPr algn="l"/>
            <a:r>
              <a:rPr lang="en-US" b="0" i="0" dirty="0">
                <a:solidFill>
                  <a:srgbClr val="374151"/>
                </a:solidFill>
                <a:effectLst/>
                <a:latin typeface="Söhne"/>
              </a:rPr>
              <a:t>MA Chidambaram Stadium. If a team wins the toss, </a:t>
            </a:r>
          </a:p>
          <a:p>
            <a:pPr algn="l"/>
            <a:r>
              <a:rPr lang="en-US" b="0" i="0" dirty="0">
                <a:solidFill>
                  <a:srgbClr val="374151"/>
                </a:solidFill>
                <a:effectLst/>
                <a:latin typeface="Söhne"/>
              </a:rPr>
              <a:t>they may want to consider batting first to increase </a:t>
            </a:r>
          </a:p>
          <a:p>
            <a:pPr algn="l"/>
            <a:r>
              <a:rPr lang="en-US" b="0" i="0" dirty="0">
                <a:solidFill>
                  <a:srgbClr val="374151"/>
                </a:solidFill>
                <a:effectLst/>
                <a:latin typeface="Söhne"/>
              </a:rPr>
              <a:t>their chances of winning. This can provide teams with </a:t>
            </a:r>
          </a:p>
          <a:p>
            <a:pPr algn="l"/>
            <a:r>
              <a:rPr lang="en-US" b="0" i="0" dirty="0">
                <a:solidFill>
                  <a:srgbClr val="374151"/>
                </a:solidFill>
                <a:effectLst/>
                <a:latin typeface="Söhne"/>
              </a:rPr>
              <a:t>a strategic edge over their opponents and enhance their </a:t>
            </a:r>
          </a:p>
          <a:p>
            <a:pPr algn="l"/>
            <a:r>
              <a:rPr lang="en-US" b="0" i="0" dirty="0">
                <a:solidFill>
                  <a:srgbClr val="374151"/>
                </a:solidFill>
                <a:effectLst/>
                <a:latin typeface="Söhne"/>
              </a:rPr>
              <a:t>overall performance at the stadium.</a:t>
            </a:r>
          </a:p>
          <a:p>
            <a:endParaRPr lang="en-US" dirty="0"/>
          </a:p>
        </p:txBody>
      </p:sp>
    </p:spTree>
    <p:extLst>
      <p:ext uri="{BB962C8B-B14F-4D97-AF65-F5344CB8AC3E}">
        <p14:creationId xmlns:p14="http://schemas.microsoft.com/office/powerpoint/2010/main" val="1700126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ackground pattern&#10;&#10;Description automatically generated">
            <a:extLst>
              <a:ext uri="{FF2B5EF4-FFF2-40B4-BE49-F238E27FC236}">
                <a16:creationId xmlns:a16="http://schemas.microsoft.com/office/drawing/2014/main" id="{06B0FB1F-4635-9072-12CF-8671F7C4B426}"/>
              </a:ext>
            </a:extLst>
          </p:cNvPr>
          <p:cNvPicPr>
            <a:picLocks noChangeAspect="1"/>
          </p:cNvPicPr>
          <p:nvPr/>
        </p:nvPicPr>
        <p:blipFill>
          <a:blip r:embed="rId2">
            <a:alphaModFix amt="20000"/>
          </a:blip>
          <a:stretch>
            <a:fillRect/>
          </a:stretch>
        </p:blipFill>
        <p:spPr>
          <a:xfrm>
            <a:off x="0" y="1"/>
            <a:ext cx="12191999" cy="6858000"/>
          </a:xfrm>
          <a:prstGeom prst="rect">
            <a:avLst/>
          </a:prstGeom>
        </p:spPr>
      </p:pic>
      <p:pic>
        <p:nvPicPr>
          <p:cNvPr id="4" name="Picture 3" descr="Chart, histogram&#10;&#10;Description automatically generated">
            <a:extLst>
              <a:ext uri="{FF2B5EF4-FFF2-40B4-BE49-F238E27FC236}">
                <a16:creationId xmlns:a16="http://schemas.microsoft.com/office/drawing/2014/main" id="{174ED98F-769E-E276-B1EC-821199E7A352}"/>
              </a:ext>
            </a:extLst>
          </p:cNvPr>
          <p:cNvPicPr>
            <a:picLocks noChangeAspect="1"/>
          </p:cNvPicPr>
          <p:nvPr/>
        </p:nvPicPr>
        <p:blipFill>
          <a:blip r:embed="rId3"/>
          <a:stretch>
            <a:fillRect/>
          </a:stretch>
        </p:blipFill>
        <p:spPr>
          <a:xfrm>
            <a:off x="258808" y="149658"/>
            <a:ext cx="3691294" cy="4754851"/>
          </a:xfrm>
          <a:prstGeom prst="rect">
            <a:avLst/>
          </a:prstGeom>
        </p:spPr>
      </p:pic>
      <p:pic>
        <p:nvPicPr>
          <p:cNvPr id="6" name="Picture 5" descr="Chart, histogram&#10;&#10;Description automatically generated">
            <a:extLst>
              <a:ext uri="{FF2B5EF4-FFF2-40B4-BE49-F238E27FC236}">
                <a16:creationId xmlns:a16="http://schemas.microsoft.com/office/drawing/2014/main" id="{0797BE9D-A38B-FAE9-5F74-3B0C6F8E3DD3}"/>
              </a:ext>
            </a:extLst>
          </p:cNvPr>
          <p:cNvPicPr>
            <a:picLocks noChangeAspect="1"/>
          </p:cNvPicPr>
          <p:nvPr/>
        </p:nvPicPr>
        <p:blipFill>
          <a:blip r:embed="rId4"/>
          <a:stretch>
            <a:fillRect/>
          </a:stretch>
        </p:blipFill>
        <p:spPr>
          <a:xfrm>
            <a:off x="4424374" y="160440"/>
            <a:ext cx="3575156" cy="4743735"/>
          </a:xfrm>
          <a:prstGeom prst="rect">
            <a:avLst/>
          </a:prstGeom>
        </p:spPr>
      </p:pic>
      <p:pic>
        <p:nvPicPr>
          <p:cNvPr id="8" name="Picture 7" descr="Chart, histogram&#10;&#10;Description automatically generated">
            <a:extLst>
              <a:ext uri="{FF2B5EF4-FFF2-40B4-BE49-F238E27FC236}">
                <a16:creationId xmlns:a16="http://schemas.microsoft.com/office/drawing/2014/main" id="{202C254F-B865-E582-14DC-533D142056D6}"/>
              </a:ext>
            </a:extLst>
          </p:cNvPr>
          <p:cNvPicPr>
            <a:picLocks noChangeAspect="1"/>
          </p:cNvPicPr>
          <p:nvPr/>
        </p:nvPicPr>
        <p:blipFill>
          <a:blip r:embed="rId5"/>
          <a:stretch>
            <a:fillRect/>
          </a:stretch>
        </p:blipFill>
        <p:spPr>
          <a:xfrm>
            <a:off x="8473803" y="149658"/>
            <a:ext cx="3575156" cy="4754517"/>
          </a:xfrm>
          <a:prstGeom prst="rect">
            <a:avLst/>
          </a:prstGeom>
        </p:spPr>
      </p:pic>
      <p:sp>
        <p:nvSpPr>
          <p:cNvPr id="9" name="TextBox 8">
            <a:extLst>
              <a:ext uri="{FF2B5EF4-FFF2-40B4-BE49-F238E27FC236}">
                <a16:creationId xmlns:a16="http://schemas.microsoft.com/office/drawing/2014/main" id="{A078222F-1A23-72E4-C6B4-24463B69E7E0}"/>
              </a:ext>
            </a:extLst>
          </p:cNvPr>
          <p:cNvSpPr txBox="1"/>
          <p:nvPr/>
        </p:nvSpPr>
        <p:spPr>
          <a:xfrm>
            <a:off x="258808" y="4998701"/>
            <a:ext cx="11790151" cy="1754326"/>
          </a:xfrm>
          <a:prstGeom prst="rect">
            <a:avLst/>
          </a:prstGeom>
          <a:solidFill>
            <a:schemeClr val="bg2"/>
          </a:solidFill>
        </p:spPr>
        <p:txBody>
          <a:bodyPr wrap="none" rtlCol="0">
            <a:spAutoFit/>
          </a:bodyPr>
          <a:lstStyle/>
          <a:p>
            <a:r>
              <a:rPr lang="en-US" dirty="0"/>
              <a:t>This analysis </a:t>
            </a:r>
            <a:r>
              <a:rPr lang="en-US" b="0" i="0" dirty="0">
                <a:solidFill>
                  <a:srgbClr val="374151"/>
                </a:solidFill>
                <a:effectLst/>
                <a:latin typeface="Söhne"/>
              </a:rPr>
              <a:t>can help us understand the strengths and weaknesses of each team in different playing conditions.</a:t>
            </a:r>
          </a:p>
          <a:p>
            <a:r>
              <a:rPr lang="en-US" b="0" i="0" dirty="0">
                <a:solidFill>
                  <a:srgbClr val="374151"/>
                </a:solidFill>
                <a:effectLst/>
                <a:latin typeface="Söhne"/>
              </a:rPr>
              <a:t>Secondly, analyzing the top 10 venues can help teams develop effective match strategies. Teams can use this information to </a:t>
            </a:r>
          </a:p>
          <a:p>
            <a:r>
              <a:rPr lang="en-US" b="0" i="0" dirty="0">
                <a:solidFill>
                  <a:srgbClr val="374151"/>
                </a:solidFill>
                <a:effectLst/>
                <a:latin typeface="Söhne"/>
              </a:rPr>
              <a:t>identify the most favorable venues for them and tailor their playing style accordingly. For example, if a team has a high win </a:t>
            </a:r>
          </a:p>
          <a:p>
            <a:r>
              <a:rPr lang="en-US" b="0" i="0" dirty="0">
                <a:solidFill>
                  <a:srgbClr val="374151"/>
                </a:solidFill>
                <a:effectLst/>
                <a:latin typeface="Söhne"/>
              </a:rPr>
              <a:t>percentage at a particular venue, they may want to focus on their strengths and play aggressively to increase their chances </a:t>
            </a:r>
          </a:p>
          <a:p>
            <a:r>
              <a:rPr lang="en-US" b="0" i="0" dirty="0">
                <a:solidFill>
                  <a:srgbClr val="374151"/>
                </a:solidFill>
                <a:effectLst/>
                <a:latin typeface="Söhne"/>
              </a:rPr>
              <a:t>of winning. Overall, analyzing the top 10 venues for each team where they have won matches can provide valuable insights </a:t>
            </a:r>
          </a:p>
          <a:p>
            <a:r>
              <a:rPr lang="en-US" b="0" i="0" dirty="0">
                <a:solidFill>
                  <a:srgbClr val="374151"/>
                </a:solidFill>
                <a:effectLst/>
                <a:latin typeface="Söhne"/>
              </a:rPr>
              <a:t>into team performance, playing conditions, and match strategies</a:t>
            </a:r>
            <a:endParaRPr lang="en-US" dirty="0"/>
          </a:p>
        </p:txBody>
      </p:sp>
    </p:spTree>
    <p:extLst>
      <p:ext uri="{BB962C8B-B14F-4D97-AF65-F5344CB8AC3E}">
        <p14:creationId xmlns:p14="http://schemas.microsoft.com/office/powerpoint/2010/main" val="2094511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ackground pattern&#10;&#10;Description automatically generated">
            <a:extLst>
              <a:ext uri="{FF2B5EF4-FFF2-40B4-BE49-F238E27FC236}">
                <a16:creationId xmlns:a16="http://schemas.microsoft.com/office/drawing/2014/main" id="{06B0FB1F-4635-9072-12CF-8671F7C4B426}"/>
              </a:ext>
            </a:extLst>
          </p:cNvPr>
          <p:cNvPicPr>
            <a:picLocks noChangeAspect="1"/>
          </p:cNvPicPr>
          <p:nvPr/>
        </p:nvPicPr>
        <p:blipFill>
          <a:blip r:embed="rId2">
            <a:alphaModFix amt="20000"/>
          </a:blip>
          <a:stretch>
            <a:fillRect/>
          </a:stretch>
        </p:blipFill>
        <p:spPr>
          <a:xfrm>
            <a:off x="0" y="1"/>
            <a:ext cx="12191999" cy="6858000"/>
          </a:xfrm>
          <a:prstGeom prst="rect">
            <a:avLst/>
          </a:prstGeom>
        </p:spPr>
      </p:pic>
      <p:sp>
        <p:nvSpPr>
          <p:cNvPr id="2" name="TextBox 1">
            <a:extLst>
              <a:ext uri="{FF2B5EF4-FFF2-40B4-BE49-F238E27FC236}">
                <a16:creationId xmlns:a16="http://schemas.microsoft.com/office/drawing/2014/main" id="{F8F2172D-3355-693A-43DF-08DD43EA0E01}"/>
              </a:ext>
            </a:extLst>
          </p:cNvPr>
          <p:cNvSpPr txBox="1"/>
          <p:nvPr/>
        </p:nvSpPr>
        <p:spPr>
          <a:xfrm>
            <a:off x="-1" y="0"/>
            <a:ext cx="6511637" cy="369332"/>
          </a:xfrm>
          <a:prstGeom prst="rect">
            <a:avLst/>
          </a:prstGeom>
          <a:noFill/>
        </p:spPr>
        <p:txBody>
          <a:bodyPr wrap="square">
            <a:spAutoFit/>
          </a:bodyPr>
          <a:lstStyle/>
          <a:p>
            <a:r>
              <a:rPr lang="en-US" sz="1800" b="1" dirty="0"/>
              <a:t>ANALYSIS and VISUALIZATION 4 : Player Performance Analysis</a:t>
            </a:r>
          </a:p>
        </p:txBody>
      </p:sp>
      <p:sp>
        <p:nvSpPr>
          <p:cNvPr id="4" name="TextBox 3">
            <a:extLst>
              <a:ext uri="{FF2B5EF4-FFF2-40B4-BE49-F238E27FC236}">
                <a16:creationId xmlns:a16="http://schemas.microsoft.com/office/drawing/2014/main" id="{D7FB60EE-AE2D-C800-68B6-DDAA06BCA555}"/>
              </a:ext>
            </a:extLst>
          </p:cNvPr>
          <p:cNvSpPr txBox="1"/>
          <p:nvPr/>
        </p:nvSpPr>
        <p:spPr>
          <a:xfrm>
            <a:off x="346362" y="216932"/>
            <a:ext cx="9919855" cy="646331"/>
          </a:xfrm>
          <a:prstGeom prst="rect">
            <a:avLst/>
          </a:prstGeom>
          <a:noFill/>
        </p:spPr>
        <p:txBody>
          <a:bodyPr wrap="square">
            <a:spAutoFit/>
          </a:bodyPr>
          <a:lstStyle/>
          <a:p>
            <a:r>
              <a:rPr lang="en-US" dirty="0"/>
              <a:t>Question : Which player has what kind of performance, whether the player was man of the match, if yes, for how many matches, also based on whether they are the captain or not?</a:t>
            </a:r>
          </a:p>
        </p:txBody>
      </p:sp>
      <p:pic>
        <p:nvPicPr>
          <p:cNvPr id="6" name="Picture 5" descr="Graphical user interface, text, application&#10;&#10;Description automatically generated">
            <a:extLst>
              <a:ext uri="{FF2B5EF4-FFF2-40B4-BE49-F238E27FC236}">
                <a16:creationId xmlns:a16="http://schemas.microsoft.com/office/drawing/2014/main" id="{5092E579-DEC1-BBA9-84AA-6690BC13EBFE}"/>
              </a:ext>
            </a:extLst>
          </p:cNvPr>
          <p:cNvPicPr>
            <a:picLocks noChangeAspect="1"/>
          </p:cNvPicPr>
          <p:nvPr/>
        </p:nvPicPr>
        <p:blipFill>
          <a:blip r:embed="rId3"/>
          <a:stretch>
            <a:fillRect/>
          </a:stretch>
        </p:blipFill>
        <p:spPr>
          <a:xfrm>
            <a:off x="96982" y="928516"/>
            <a:ext cx="7772400" cy="2685150"/>
          </a:xfrm>
          <a:prstGeom prst="rect">
            <a:avLst/>
          </a:prstGeom>
        </p:spPr>
      </p:pic>
      <p:pic>
        <p:nvPicPr>
          <p:cNvPr id="8" name="Picture 7" descr="Diagram&#10;&#10;Description automatically generated">
            <a:extLst>
              <a:ext uri="{FF2B5EF4-FFF2-40B4-BE49-F238E27FC236}">
                <a16:creationId xmlns:a16="http://schemas.microsoft.com/office/drawing/2014/main" id="{744AF187-8253-A347-FEEB-E402ECA9AAEF}"/>
              </a:ext>
            </a:extLst>
          </p:cNvPr>
          <p:cNvPicPr>
            <a:picLocks noChangeAspect="1"/>
          </p:cNvPicPr>
          <p:nvPr/>
        </p:nvPicPr>
        <p:blipFill>
          <a:blip r:embed="rId4"/>
          <a:stretch>
            <a:fillRect/>
          </a:stretch>
        </p:blipFill>
        <p:spPr>
          <a:xfrm>
            <a:off x="7966365" y="928516"/>
            <a:ext cx="4128654" cy="2685150"/>
          </a:xfrm>
          <a:prstGeom prst="rect">
            <a:avLst/>
          </a:prstGeom>
        </p:spPr>
      </p:pic>
      <p:pic>
        <p:nvPicPr>
          <p:cNvPr id="10" name="Picture 9" descr="Text&#10;&#10;Description automatically generated">
            <a:extLst>
              <a:ext uri="{FF2B5EF4-FFF2-40B4-BE49-F238E27FC236}">
                <a16:creationId xmlns:a16="http://schemas.microsoft.com/office/drawing/2014/main" id="{94BBA62F-2C99-4B23-8CD8-116765BECE89}"/>
              </a:ext>
            </a:extLst>
          </p:cNvPr>
          <p:cNvPicPr>
            <a:picLocks noChangeAspect="1"/>
          </p:cNvPicPr>
          <p:nvPr/>
        </p:nvPicPr>
        <p:blipFill>
          <a:blip r:embed="rId5"/>
          <a:stretch>
            <a:fillRect/>
          </a:stretch>
        </p:blipFill>
        <p:spPr>
          <a:xfrm>
            <a:off x="96982" y="3691982"/>
            <a:ext cx="4350327" cy="3057709"/>
          </a:xfrm>
          <a:prstGeom prst="rect">
            <a:avLst/>
          </a:prstGeom>
        </p:spPr>
      </p:pic>
      <p:cxnSp>
        <p:nvCxnSpPr>
          <p:cNvPr id="12" name="Straight Arrow Connector 11">
            <a:extLst>
              <a:ext uri="{FF2B5EF4-FFF2-40B4-BE49-F238E27FC236}">
                <a16:creationId xmlns:a16="http://schemas.microsoft.com/office/drawing/2014/main" id="{3EBE5E7B-C57E-35C5-AF33-51A659454E7F}"/>
              </a:ext>
            </a:extLst>
          </p:cNvPr>
          <p:cNvCxnSpPr/>
          <p:nvPr/>
        </p:nvCxnSpPr>
        <p:spPr>
          <a:xfrm>
            <a:off x="7218218" y="2715491"/>
            <a:ext cx="1122218" cy="0"/>
          </a:xfrm>
          <a:prstGeom prst="straightConnector1">
            <a:avLst/>
          </a:prstGeom>
          <a:ln w="889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E6232E2-FFBB-C7B8-50B1-5CFD7FD866ED}"/>
              </a:ext>
            </a:extLst>
          </p:cNvPr>
          <p:cNvSpPr txBox="1"/>
          <p:nvPr/>
        </p:nvSpPr>
        <p:spPr>
          <a:xfrm>
            <a:off x="4593794" y="3778746"/>
            <a:ext cx="7451720" cy="2862322"/>
          </a:xfrm>
          <a:prstGeom prst="rect">
            <a:avLst/>
          </a:prstGeom>
          <a:noFill/>
        </p:spPr>
        <p:txBody>
          <a:bodyPr wrap="none" rtlCol="0">
            <a:spAutoFit/>
          </a:bodyPr>
          <a:lstStyle/>
          <a:p>
            <a:pPr algn="l"/>
            <a:r>
              <a:rPr lang="en-US" b="0" i="0" dirty="0">
                <a:effectLst/>
                <a:latin typeface="Söhne"/>
              </a:rPr>
              <a:t>According to the analysis, it is evident that the man of the match award is </a:t>
            </a:r>
          </a:p>
          <a:p>
            <a:pPr algn="l"/>
            <a:r>
              <a:rPr lang="en-US" b="0" i="0" dirty="0">
                <a:effectLst/>
                <a:latin typeface="Söhne"/>
              </a:rPr>
              <a:t>most often given to a player from the winning team. The implications of </a:t>
            </a:r>
          </a:p>
          <a:p>
            <a:pPr algn="l"/>
            <a:r>
              <a:rPr lang="en-US" b="0" i="0" dirty="0">
                <a:effectLst/>
                <a:latin typeface="Söhne"/>
              </a:rPr>
              <a:t>this analysis suggest that individual player performance is closely linked </a:t>
            </a:r>
          </a:p>
          <a:p>
            <a:pPr algn="l"/>
            <a:r>
              <a:rPr lang="en-US" b="0" i="0" dirty="0">
                <a:effectLst/>
                <a:latin typeface="Söhne"/>
              </a:rPr>
              <a:t>to team success. Players who perform exceptionally well and contribute </a:t>
            </a:r>
          </a:p>
          <a:p>
            <a:pPr algn="l"/>
            <a:r>
              <a:rPr lang="en-US" b="0" i="0" dirty="0">
                <a:effectLst/>
                <a:latin typeface="Söhne"/>
              </a:rPr>
              <a:t>significantly to their team's victory are more likely to receive recognition </a:t>
            </a:r>
          </a:p>
          <a:p>
            <a:pPr algn="l"/>
            <a:r>
              <a:rPr lang="en-US" b="0" i="0" dirty="0">
                <a:effectLst/>
                <a:latin typeface="Söhne"/>
              </a:rPr>
              <a:t>in the form of the man of the match award. This highlights the importance </a:t>
            </a:r>
          </a:p>
          <a:p>
            <a:pPr algn="l"/>
            <a:r>
              <a:rPr lang="en-US" b="0" i="0" dirty="0">
                <a:effectLst/>
                <a:latin typeface="Söhne"/>
              </a:rPr>
              <a:t>of teamwork and collective effort in achieving success in cricket. Additionally, </a:t>
            </a:r>
          </a:p>
          <a:p>
            <a:pPr algn="l"/>
            <a:r>
              <a:rPr lang="en-US" b="0" i="0" dirty="0">
                <a:effectLst/>
                <a:latin typeface="Söhne"/>
              </a:rPr>
              <a:t>teams may want to focus on developing players who can make a significant </a:t>
            </a:r>
          </a:p>
          <a:p>
            <a:pPr algn="l"/>
            <a:r>
              <a:rPr lang="en-US" b="0" i="0" dirty="0">
                <a:effectLst/>
                <a:latin typeface="Söhne"/>
              </a:rPr>
              <a:t>impact on the game and increase their chances of winning matches.</a:t>
            </a:r>
          </a:p>
          <a:p>
            <a:endParaRPr lang="en-US" dirty="0"/>
          </a:p>
        </p:txBody>
      </p:sp>
    </p:spTree>
    <p:extLst>
      <p:ext uri="{BB962C8B-B14F-4D97-AF65-F5344CB8AC3E}">
        <p14:creationId xmlns:p14="http://schemas.microsoft.com/office/powerpoint/2010/main" val="27152002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ackground pattern&#10;&#10;Description automatically generated">
            <a:extLst>
              <a:ext uri="{FF2B5EF4-FFF2-40B4-BE49-F238E27FC236}">
                <a16:creationId xmlns:a16="http://schemas.microsoft.com/office/drawing/2014/main" id="{06B0FB1F-4635-9072-12CF-8671F7C4B426}"/>
              </a:ext>
            </a:extLst>
          </p:cNvPr>
          <p:cNvPicPr>
            <a:picLocks noChangeAspect="1"/>
          </p:cNvPicPr>
          <p:nvPr/>
        </p:nvPicPr>
        <p:blipFill>
          <a:blip r:embed="rId2">
            <a:alphaModFix amt="20000"/>
          </a:blip>
          <a:stretch>
            <a:fillRect/>
          </a:stretch>
        </p:blipFill>
        <p:spPr>
          <a:xfrm>
            <a:off x="0" y="1"/>
            <a:ext cx="12191999" cy="6858000"/>
          </a:xfrm>
          <a:prstGeom prst="rect">
            <a:avLst/>
          </a:prstGeom>
        </p:spPr>
      </p:pic>
      <p:pic>
        <p:nvPicPr>
          <p:cNvPr id="4" name="Picture 3" descr="Text, application, email&#10;&#10;Description automatically generated">
            <a:extLst>
              <a:ext uri="{FF2B5EF4-FFF2-40B4-BE49-F238E27FC236}">
                <a16:creationId xmlns:a16="http://schemas.microsoft.com/office/drawing/2014/main" id="{72E6B58F-D3CA-8CA5-B87C-C2FC76926A1E}"/>
              </a:ext>
            </a:extLst>
          </p:cNvPr>
          <p:cNvPicPr>
            <a:picLocks noChangeAspect="1"/>
          </p:cNvPicPr>
          <p:nvPr/>
        </p:nvPicPr>
        <p:blipFill>
          <a:blip r:embed="rId3"/>
          <a:stretch>
            <a:fillRect/>
          </a:stretch>
        </p:blipFill>
        <p:spPr>
          <a:xfrm>
            <a:off x="111403" y="2300110"/>
            <a:ext cx="7052426" cy="4406901"/>
          </a:xfrm>
          <a:prstGeom prst="rect">
            <a:avLst/>
          </a:prstGeom>
        </p:spPr>
      </p:pic>
      <p:sp>
        <p:nvSpPr>
          <p:cNvPr id="5" name="TextBox 4">
            <a:extLst>
              <a:ext uri="{FF2B5EF4-FFF2-40B4-BE49-F238E27FC236}">
                <a16:creationId xmlns:a16="http://schemas.microsoft.com/office/drawing/2014/main" id="{40CE9129-5557-9C6D-A625-B2C6072769C5}"/>
              </a:ext>
            </a:extLst>
          </p:cNvPr>
          <p:cNvSpPr txBox="1"/>
          <p:nvPr/>
        </p:nvSpPr>
        <p:spPr>
          <a:xfrm>
            <a:off x="1733298" y="160701"/>
            <a:ext cx="8725402" cy="400110"/>
          </a:xfrm>
          <a:prstGeom prst="rect">
            <a:avLst/>
          </a:prstGeom>
          <a:solidFill>
            <a:schemeClr val="bg2"/>
          </a:solidFill>
        </p:spPr>
        <p:txBody>
          <a:bodyPr wrap="none" rtlCol="0">
            <a:spAutoFit/>
          </a:bodyPr>
          <a:lstStyle/>
          <a:p>
            <a:r>
              <a:rPr lang="en-US" sz="2000" b="1" dirty="0"/>
              <a:t>Winning percentage of captains who have played more than 5 matches as captains.</a:t>
            </a:r>
          </a:p>
        </p:txBody>
      </p:sp>
      <p:pic>
        <p:nvPicPr>
          <p:cNvPr id="7" name="Picture 6" descr="Chart, bar chart&#10;&#10;Description automatically generated">
            <a:extLst>
              <a:ext uri="{FF2B5EF4-FFF2-40B4-BE49-F238E27FC236}">
                <a16:creationId xmlns:a16="http://schemas.microsoft.com/office/drawing/2014/main" id="{2386F540-FC96-7CA4-1335-41716DFF880C}"/>
              </a:ext>
            </a:extLst>
          </p:cNvPr>
          <p:cNvPicPr>
            <a:picLocks noChangeAspect="1"/>
          </p:cNvPicPr>
          <p:nvPr/>
        </p:nvPicPr>
        <p:blipFill>
          <a:blip r:embed="rId4"/>
          <a:stretch>
            <a:fillRect/>
          </a:stretch>
        </p:blipFill>
        <p:spPr>
          <a:xfrm>
            <a:off x="6799706" y="872259"/>
            <a:ext cx="5156200" cy="3340100"/>
          </a:xfrm>
          <a:prstGeom prst="rect">
            <a:avLst/>
          </a:prstGeom>
        </p:spPr>
      </p:pic>
      <p:sp>
        <p:nvSpPr>
          <p:cNvPr id="8" name="TextBox 7">
            <a:extLst>
              <a:ext uri="{FF2B5EF4-FFF2-40B4-BE49-F238E27FC236}">
                <a16:creationId xmlns:a16="http://schemas.microsoft.com/office/drawing/2014/main" id="{A0B2FBCC-85C0-9C0F-96AD-9FC777153E0A}"/>
              </a:ext>
            </a:extLst>
          </p:cNvPr>
          <p:cNvSpPr txBox="1"/>
          <p:nvPr/>
        </p:nvSpPr>
        <p:spPr>
          <a:xfrm>
            <a:off x="111403" y="738962"/>
            <a:ext cx="6617709" cy="1477328"/>
          </a:xfrm>
          <a:prstGeom prst="rect">
            <a:avLst/>
          </a:prstGeom>
          <a:noFill/>
        </p:spPr>
        <p:txBody>
          <a:bodyPr wrap="none" rtlCol="0">
            <a:spAutoFit/>
          </a:bodyPr>
          <a:lstStyle/>
          <a:p>
            <a:r>
              <a:rPr lang="en-US" b="0" i="0" dirty="0">
                <a:effectLst/>
                <a:latin typeface="Söhne"/>
              </a:rPr>
              <a:t>The analysis can help us identify the effectiveness of different </a:t>
            </a:r>
          </a:p>
          <a:p>
            <a:r>
              <a:rPr lang="en-US" b="0" i="0" dirty="0">
                <a:effectLst/>
                <a:latin typeface="Söhne"/>
              </a:rPr>
              <a:t>captains and their leadership styles. Captains who have a higher win </a:t>
            </a:r>
          </a:p>
          <a:p>
            <a:r>
              <a:rPr lang="en-US" b="0" i="0" dirty="0">
                <a:effectLst/>
                <a:latin typeface="Söhne"/>
              </a:rPr>
              <a:t>percentage may have leadership qualities that positively impact the </a:t>
            </a:r>
          </a:p>
          <a:p>
            <a:r>
              <a:rPr lang="en-US" b="0" i="0" dirty="0">
                <a:effectLst/>
                <a:latin typeface="Söhne"/>
              </a:rPr>
              <a:t>team's performance, such as effective communication, strategic </a:t>
            </a:r>
          </a:p>
          <a:p>
            <a:r>
              <a:rPr lang="en-US" b="0" i="0" dirty="0">
                <a:effectLst/>
                <a:latin typeface="Söhne"/>
              </a:rPr>
              <a:t>decision-making, and motivation.</a:t>
            </a:r>
            <a:endParaRPr lang="en-US" dirty="0"/>
          </a:p>
        </p:txBody>
      </p:sp>
      <p:sp>
        <p:nvSpPr>
          <p:cNvPr id="9" name="TextBox 8">
            <a:extLst>
              <a:ext uri="{FF2B5EF4-FFF2-40B4-BE49-F238E27FC236}">
                <a16:creationId xmlns:a16="http://schemas.microsoft.com/office/drawing/2014/main" id="{C1CBC6F0-7C21-D8C8-09ED-7D83ECE8791C}"/>
              </a:ext>
            </a:extLst>
          </p:cNvPr>
          <p:cNvSpPr txBox="1"/>
          <p:nvPr/>
        </p:nvSpPr>
        <p:spPr>
          <a:xfrm>
            <a:off x="7175401" y="4653230"/>
            <a:ext cx="4904035" cy="1754326"/>
          </a:xfrm>
          <a:prstGeom prst="rect">
            <a:avLst/>
          </a:prstGeom>
          <a:noFill/>
        </p:spPr>
        <p:txBody>
          <a:bodyPr wrap="none" rtlCol="0">
            <a:spAutoFit/>
          </a:bodyPr>
          <a:lstStyle/>
          <a:p>
            <a:pPr algn="l"/>
            <a:r>
              <a:rPr lang="en-US" dirty="0">
                <a:latin typeface="Söhne"/>
              </a:rPr>
              <a:t>T</a:t>
            </a:r>
            <a:r>
              <a:rPr lang="en-US" b="0" i="0" dirty="0">
                <a:effectLst/>
                <a:latin typeface="Söhne"/>
              </a:rPr>
              <a:t>he analysis can also provide insights into the </a:t>
            </a:r>
          </a:p>
          <a:p>
            <a:pPr algn="l"/>
            <a:r>
              <a:rPr lang="en-US" b="0" i="0" dirty="0">
                <a:effectLst/>
                <a:latin typeface="Söhne"/>
              </a:rPr>
              <a:t>overall team dynamics and how different captains </a:t>
            </a:r>
          </a:p>
          <a:p>
            <a:pPr algn="l"/>
            <a:r>
              <a:rPr lang="en-US" b="0" i="0" dirty="0">
                <a:effectLst/>
                <a:latin typeface="Söhne"/>
              </a:rPr>
              <a:t>interact with their teammates. Captains who are </a:t>
            </a:r>
          </a:p>
          <a:p>
            <a:pPr algn="l"/>
            <a:r>
              <a:rPr lang="en-US" b="0" i="0" dirty="0">
                <a:effectLst/>
                <a:latin typeface="Söhne"/>
              </a:rPr>
              <a:t>able to build strong relationships with their team </a:t>
            </a:r>
          </a:p>
          <a:p>
            <a:pPr algn="l"/>
            <a:r>
              <a:rPr lang="en-US" b="0" i="0" dirty="0">
                <a:effectLst/>
                <a:latin typeface="Söhne"/>
              </a:rPr>
              <a:t>members and foster a positive team culture may </a:t>
            </a:r>
          </a:p>
          <a:p>
            <a:pPr algn="l"/>
            <a:r>
              <a:rPr lang="en-US" b="0" i="0" dirty="0">
                <a:effectLst/>
                <a:latin typeface="Söhne"/>
              </a:rPr>
              <a:t>be more successful in achieving team goals.</a:t>
            </a:r>
          </a:p>
        </p:txBody>
      </p:sp>
      <p:sp>
        <p:nvSpPr>
          <p:cNvPr id="10" name="TextBox 9">
            <a:extLst>
              <a:ext uri="{FF2B5EF4-FFF2-40B4-BE49-F238E27FC236}">
                <a16:creationId xmlns:a16="http://schemas.microsoft.com/office/drawing/2014/main" id="{02879655-2407-1F60-6142-595298A805FE}"/>
              </a:ext>
            </a:extLst>
          </p:cNvPr>
          <p:cNvSpPr txBox="1"/>
          <p:nvPr/>
        </p:nvSpPr>
        <p:spPr>
          <a:xfrm>
            <a:off x="7968438" y="4191565"/>
            <a:ext cx="3182859" cy="461665"/>
          </a:xfrm>
          <a:prstGeom prst="rect">
            <a:avLst/>
          </a:prstGeom>
          <a:noFill/>
        </p:spPr>
        <p:txBody>
          <a:bodyPr wrap="none" rtlCol="0">
            <a:spAutoFit/>
          </a:bodyPr>
          <a:lstStyle/>
          <a:p>
            <a:r>
              <a:rPr lang="en-US" sz="2400" b="1" u="sng" dirty="0"/>
              <a:t>Conclusion : Analysis 4 </a:t>
            </a:r>
          </a:p>
        </p:txBody>
      </p:sp>
    </p:spTree>
    <p:extLst>
      <p:ext uri="{BB962C8B-B14F-4D97-AF65-F5344CB8AC3E}">
        <p14:creationId xmlns:p14="http://schemas.microsoft.com/office/powerpoint/2010/main" val="26378705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ackground pattern&#10;&#10;Description automatically generated">
            <a:extLst>
              <a:ext uri="{FF2B5EF4-FFF2-40B4-BE49-F238E27FC236}">
                <a16:creationId xmlns:a16="http://schemas.microsoft.com/office/drawing/2014/main" id="{06B0FB1F-4635-9072-12CF-8671F7C4B426}"/>
              </a:ext>
            </a:extLst>
          </p:cNvPr>
          <p:cNvPicPr>
            <a:picLocks noChangeAspect="1"/>
          </p:cNvPicPr>
          <p:nvPr/>
        </p:nvPicPr>
        <p:blipFill>
          <a:blip r:embed="rId2">
            <a:alphaModFix amt="20000"/>
          </a:blip>
          <a:stretch>
            <a:fillRect/>
          </a:stretch>
        </p:blipFill>
        <p:spPr>
          <a:xfrm>
            <a:off x="0" y="1"/>
            <a:ext cx="12191999" cy="6858000"/>
          </a:xfrm>
          <a:prstGeom prst="rect">
            <a:avLst/>
          </a:prstGeom>
        </p:spPr>
      </p:pic>
      <p:pic>
        <p:nvPicPr>
          <p:cNvPr id="4" name="Picture 3" descr="Chart, histogram&#10;&#10;Description automatically generated">
            <a:extLst>
              <a:ext uri="{FF2B5EF4-FFF2-40B4-BE49-F238E27FC236}">
                <a16:creationId xmlns:a16="http://schemas.microsoft.com/office/drawing/2014/main" id="{BD2EE826-B8C5-E095-C607-5B5910C9C8CE}"/>
              </a:ext>
            </a:extLst>
          </p:cNvPr>
          <p:cNvPicPr>
            <a:picLocks noChangeAspect="1"/>
          </p:cNvPicPr>
          <p:nvPr/>
        </p:nvPicPr>
        <p:blipFill>
          <a:blip r:embed="rId3"/>
          <a:stretch>
            <a:fillRect/>
          </a:stretch>
        </p:blipFill>
        <p:spPr>
          <a:xfrm>
            <a:off x="75045" y="458275"/>
            <a:ext cx="5644572" cy="4538660"/>
          </a:xfrm>
          <a:prstGeom prst="rect">
            <a:avLst/>
          </a:prstGeom>
        </p:spPr>
      </p:pic>
      <p:pic>
        <p:nvPicPr>
          <p:cNvPr id="6" name="Picture 5" descr="Chart, box and whisker chart&#10;&#10;Description automatically generated">
            <a:extLst>
              <a:ext uri="{FF2B5EF4-FFF2-40B4-BE49-F238E27FC236}">
                <a16:creationId xmlns:a16="http://schemas.microsoft.com/office/drawing/2014/main" id="{0CBB67DD-8320-FC81-79DB-187B251D7D06}"/>
              </a:ext>
            </a:extLst>
          </p:cNvPr>
          <p:cNvPicPr>
            <a:picLocks noChangeAspect="1"/>
          </p:cNvPicPr>
          <p:nvPr/>
        </p:nvPicPr>
        <p:blipFill>
          <a:blip r:embed="rId4"/>
          <a:stretch>
            <a:fillRect/>
          </a:stretch>
        </p:blipFill>
        <p:spPr>
          <a:xfrm>
            <a:off x="5820639" y="472219"/>
            <a:ext cx="6270337" cy="4524716"/>
          </a:xfrm>
          <a:prstGeom prst="rect">
            <a:avLst/>
          </a:prstGeom>
        </p:spPr>
      </p:pic>
      <p:sp>
        <p:nvSpPr>
          <p:cNvPr id="7" name="TextBox 6">
            <a:extLst>
              <a:ext uri="{FF2B5EF4-FFF2-40B4-BE49-F238E27FC236}">
                <a16:creationId xmlns:a16="http://schemas.microsoft.com/office/drawing/2014/main" id="{98899B28-1E0F-98A1-CB70-3AD460E3CCAA}"/>
              </a:ext>
            </a:extLst>
          </p:cNvPr>
          <p:cNvSpPr txBox="1"/>
          <p:nvPr/>
        </p:nvSpPr>
        <p:spPr>
          <a:xfrm>
            <a:off x="4558943" y="44472"/>
            <a:ext cx="3074111" cy="369332"/>
          </a:xfrm>
          <a:prstGeom prst="rect">
            <a:avLst/>
          </a:prstGeom>
          <a:noFill/>
        </p:spPr>
        <p:txBody>
          <a:bodyPr wrap="none" rtlCol="0">
            <a:spAutoFit/>
          </a:bodyPr>
          <a:lstStyle/>
          <a:p>
            <a:r>
              <a:rPr lang="en-US" b="1" u="sng" dirty="0"/>
              <a:t>Age distribution of IPL players</a:t>
            </a:r>
          </a:p>
        </p:txBody>
      </p:sp>
      <p:sp>
        <p:nvSpPr>
          <p:cNvPr id="8" name="TextBox 7">
            <a:extLst>
              <a:ext uri="{FF2B5EF4-FFF2-40B4-BE49-F238E27FC236}">
                <a16:creationId xmlns:a16="http://schemas.microsoft.com/office/drawing/2014/main" id="{A1F75F65-F54F-95A3-0669-28E999F2AD5B}"/>
              </a:ext>
            </a:extLst>
          </p:cNvPr>
          <p:cNvSpPr txBox="1"/>
          <p:nvPr/>
        </p:nvSpPr>
        <p:spPr>
          <a:xfrm>
            <a:off x="75045" y="5055350"/>
            <a:ext cx="12201995" cy="1754326"/>
          </a:xfrm>
          <a:prstGeom prst="rect">
            <a:avLst/>
          </a:prstGeom>
          <a:noFill/>
        </p:spPr>
        <p:txBody>
          <a:bodyPr wrap="none" rtlCol="0">
            <a:spAutoFit/>
          </a:bodyPr>
          <a:lstStyle/>
          <a:p>
            <a:pPr algn="l"/>
            <a:r>
              <a:rPr lang="en-US" dirty="0">
                <a:latin typeface="Söhne"/>
              </a:rPr>
              <a:t>T</a:t>
            </a:r>
            <a:r>
              <a:rPr lang="en-US" b="0" i="0" dirty="0">
                <a:effectLst/>
                <a:latin typeface="Söhne"/>
              </a:rPr>
              <a:t>he age distribution can provide insights into the overall experience level of the team. A team with a higher number of </a:t>
            </a:r>
          </a:p>
          <a:p>
            <a:pPr algn="l"/>
            <a:r>
              <a:rPr lang="en-US" b="0" i="0" dirty="0">
                <a:effectLst/>
                <a:latin typeface="Söhne"/>
              </a:rPr>
              <a:t>older, more experienced players may have an advantage over a team with a younger, less experienced lineup. This experience </a:t>
            </a:r>
          </a:p>
          <a:p>
            <a:pPr algn="l"/>
            <a:r>
              <a:rPr lang="en-US" b="0" i="0" dirty="0">
                <a:effectLst/>
                <a:latin typeface="Söhne"/>
              </a:rPr>
              <a:t>can translate into better decision-making, better game management, and better leadership. We observe that captains are more </a:t>
            </a:r>
          </a:p>
          <a:p>
            <a:pPr algn="l"/>
            <a:r>
              <a:rPr lang="en-US" dirty="0">
                <a:latin typeface="Söhne"/>
              </a:rPr>
              <a:t>than other players, indicating that captains are usually more experienced than others. Meanwhile, players who are not captains </a:t>
            </a:r>
          </a:p>
          <a:p>
            <a:pPr algn="l"/>
            <a:r>
              <a:rPr lang="en-US" dirty="0">
                <a:latin typeface="Söhne"/>
              </a:rPr>
              <a:t>come from a younger age group, which means t</a:t>
            </a:r>
            <a:r>
              <a:rPr lang="en-US" b="0" i="0" dirty="0">
                <a:effectLst/>
                <a:latin typeface="Söhne"/>
              </a:rPr>
              <a:t>hat the team management may be focusing on building a team for the future by </a:t>
            </a:r>
          </a:p>
          <a:p>
            <a:pPr algn="l"/>
            <a:r>
              <a:rPr lang="en-US" b="0" i="0" dirty="0">
                <a:effectLst/>
                <a:latin typeface="Söhne"/>
              </a:rPr>
              <a:t>recruiting and developing younger players who have the potential to become future leaders.</a:t>
            </a:r>
            <a:endParaRPr lang="en-US" dirty="0"/>
          </a:p>
        </p:txBody>
      </p:sp>
    </p:spTree>
    <p:extLst>
      <p:ext uri="{BB962C8B-B14F-4D97-AF65-F5344CB8AC3E}">
        <p14:creationId xmlns:p14="http://schemas.microsoft.com/office/powerpoint/2010/main" val="493251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ackground pattern&#10;&#10;Description automatically generated">
            <a:extLst>
              <a:ext uri="{FF2B5EF4-FFF2-40B4-BE49-F238E27FC236}">
                <a16:creationId xmlns:a16="http://schemas.microsoft.com/office/drawing/2014/main" id="{06B0FB1F-4635-9072-12CF-8671F7C4B426}"/>
              </a:ext>
            </a:extLst>
          </p:cNvPr>
          <p:cNvPicPr>
            <a:picLocks noChangeAspect="1"/>
          </p:cNvPicPr>
          <p:nvPr/>
        </p:nvPicPr>
        <p:blipFill>
          <a:blip r:embed="rId2">
            <a:alphaModFix amt="20000"/>
          </a:blip>
          <a:stretch>
            <a:fillRect/>
          </a:stretch>
        </p:blipFill>
        <p:spPr>
          <a:xfrm>
            <a:off x="0" y="1"/>
            <a:ext cx="12191999" cy="6858000"/>
          </a:xfrm>
          <a:prstGeom prst="rect">
            <a:avLst/>
          </a:prstGeom>
        </p:spPr>
      </p:pic>
      <p:sp>
        <p:nvSpPr>
          <p:cNvPr id="2" name="TextBox 1">
            <a:extLst>
              <a:ext uri="{FF2B5EF4-FFF2-40B4-BE49-F238E27FC236}">
                <a16:creationId xmlns:a16="http://schemas.microsoft.com/office/drawing/2014/main" id="{8CF47D2C-B578-249D-7FF8-9246942BD340}"/>
              </a:ext>
            </a:extLst>
          </p:cNvPr>
          <p:cNvSpPr txBox="1"/>
          <p:nvPr/>
        </p:nvSpPr>
        <p:spPr>
          <a:xfrm>
            <a:off x="-1" y="0"/>
            <a:ext cx="6096001" cy="369332"/>
          </a:xfrm>
          <a:prstGeom prst="rect">
            <a:avLst/>
          </a:prstGeom>
          <a:noFill/>
        </p:spPr>
        <p:txBody>
          <a:bodyPr wrap="square">
            <a:spAutoFit/>
          </a:bodyPr>
          <a:lstStyle/>
          <a:p>
            <a:r>
              <a:rPr lang="en-US" sz="1800" b="1" dirty="0"/>
              <a:t>ANALYSIS and VISUALIZATION </a:t>
            </a:r>
            <a:r>
              <a:rPr lang="en-US" b="1" dirty="0"/>
              <a:t>5</a:t>
            </a:r>
            <a:r>
              <a:rPr lang="en-US" sz="1800" b="1" dirty="0"/>
              <a:t> : Win Margin Analysis</a:t>
            </a:r>
          </a:p>
        </p:txBody>
      </p:sp>
      <p:sp>
        <p:nvSpPr>
          <p:cNvPr id="4" name="TextBox 3">
            <a:extLst>
              <a:ext uri="{FF2B5EF4-FFF2-40B4-BE49-F238E27FC236}">
                <a16:creationId xmlns:a16="http://schemas.microsoft.com/office/drawing/2014/main" id="{2237D2E8-306D-D88E-CFF2-969A8CB3EBBF}"/>
              </a:ext>
            </a:extLst>
          </p:cNvPr>
          <p:cNvSpPr txBox="1"/>
          <p:nvPr/>
        </p:nvSpPr>
        <p:spPr>
          <a:xfrm>
            <a:off x="346362" y="216932"/>
            <a:ext cx="9919855" cy="369332"/>
          </a:xfrm>
          <a:prstGeom prst="rect">
            <a:avLst/>
          </a:prstGeom>
          <a:noFill/>
        </p:spPr>
        <p:txBody>
          <a:bodyPr wrap="square">
            <a:spAutoFit/>
          </a:bodyPr>
          <a:lstStyle/>
          <a:p>
            <a:r>
              <a:rPr lang="en-US" dirty="0"/>
              <a:t>Question : Which factor contributes more to the teams that win matches – runs or wickets?</a:t>
            </a:r>
          </a:p>
        </p:txBody>
      </p:sp>
      <p:pic>
        <p:nvPicPr>
          <p:cNvPr id="6" name="Picture 5" descr="Chart&#10;&#10;Description automatically generated">
            <a:extLst>
              <a:ext uri="{FF2B5EF4-FFF2-40B4-BE49-F238E27FC236}">
                <a16:creationId xmlns:a16="http://schemas.microsoft.com/office/drawing/2014/main" id="{23BC4A9D-9490-1B23-D804-7D906E44F3B4}"/>
              </a:ext>
            </a:extLst>
          </p:cNvPr>
          <p:cNvPicPr>
            <a:picLocks noChangeAspect="1"/>
          </p:cNvPicPr>
          <p:nvPr/>
        </p:nvPicPr>
        <p:blipFill>
          <a:blip r:embed="rId3"/>
          <a:stretch>
            <a:fillRect/>
          </a:stretch>
        </p:blipFill>
        <p:spPr>
          <a:xfrm>
            <a:off x="100444" y="586263"/>
            <a:ext cx="3950672" cy="4673477"/>
          </a:xfrm>
          <a:prstGeom prst="rect">
            <a:avLst/>
          </a:prstGeom>
        </p:spPr>
      </p:pic>
      <p:pic>
        <p:nvPicPr>
          <p:cNvPr id="8" name="Picture 7" descr="Chart, histogram&#10;&#10;Description automatically generated">
            <a:extLst>
              <a:ext uri="{FF2B5EF4-FFF2-40B4-BE49-F238E27FC236}">
                <a16:creationId xmlns:a16="http://schemas.microsoft.com/office/drawing/2014/main" id="{3BD0BC25-A122-84B2-1B8D-158DB345EF5C}"/>
              </a:ext>
            </a:extLst>
          </p:cNvPr>
          <p:cNvPicPr>
            <a:picLocks noChangeAspect="1"/>
          </p:cNvPicPr>
          <p:nvPr/>
        </p:nvPicPr>
        <p:blipFill>
          <a:blip r:embed="rId4"/>
          <a:stretch>
            <a:fillRect/>
          </a:stretch>
        </p:blipFill>
        <p:spPr>
          <a:xfrm>
            <a:off x="4235357" y="901484"/>
            <a:ext cx="7772400" cy="4075300"/>
          </a:xfrm>
          <a:prstGeom prst="rect">
            <a:avLst/>
          </a:prstGeom>
        </p:spPr>
      </p:pic>
      <p:sp>
        <p:nvSpPr>
          <p:cNvPr id="9" name="TextBox 8">
            <a:extLst>
              <a:ext uri="{FF2B5EF4-FFF2-40B4-BE49-F238E27FC236}">
                <a16:creationId xmlns:a16="http://schemas.microsoft.com/office/drawing/2014/main" id="{7C4C3344-129B-F0F9-69F1-66DA3EAD112D}"/>
              </a:ext>
            </a:extLst>
          </p:cNvPr>
          <p:cNvSpPr txBox="1"/>
          <p:nvPr/>
        </p:nvSpPr>
        <p:spPr>
          <a:xfrm>
            <a:off x="45025" y="5292005"/>
            <a:ext cx="12084077" cy="1477328"/>
          </a:xfrm>
          <a:prstGeom prst="rect">
            <a:avLst/>
          </a:prstGeom>
          <a:noFill/>
        </p:spPr>
        <p:txBody>
          <a:bodyPr wrap="none" rtlCol="0">
            <a:spAutoFit/>
          </a:bodyPr>
          <a:lstStyle/>
          <a:p>
            <a:r>
              <a:rPr lang="en-US" dirty="0">
                <a:latin typeface="Söhne"/>
              </a:rPr>
              <a:t>A</a:t>
            </a:r>
            <a:r>
              <a:rPr lang="en-US" b="0" i="0" dirty="0">
                <a:effectLst/>
                <a:latin typeface="Söhne"/>
              </a:rPr>
              <a:t>nalyzing the margin of victory can also provide insights into a team's ability to handle pressure and perform under different </a:t>
            </a:r>
          </a:p>
          <a:p>
            <a:r>
              <a:rPr lang="en-US" b="0" i="0" dirty="0">
                <a:effectLst/>
                <a:latin typeface="Söhne"/>
              </a:rPr>
              <a:t>circumstances. For example, if a team is consistently winning by a large margin of runs, it may suggest that they are able to </a:t>
            </a:r>
          </a:p>
          <a:p>
            <a:r>
              <a:rPr lang="en-US" b="0" i="0" dirty="0">
                <a:effectLst/>
                <a:latin typeface="Söhne"/>
              </a:rPr>
              <a:t>perform well under pressure and maintain their dominance throughout the match. On the other hand, if a team is consistently </a:t>
            </a:r>
          </a:p>
          <a:p>
            <a:r>
              <a:rPr lang="en-US" b="0" i="0" dirty="0">
                <a:effectLst/>
                <a:latin typeface="Söhne"/>
              </a:rPr>
              <a:t>winning by a narrow margin of wickets, it may suggest that they are able to handle pressure situations well and are capable of </a:t>
            </a:r>
          </a:p>
          <a:p>
            <a:r>
              <a:rPr lang="en-US" b="0" i="0" dirty="0">
                <a:effectLst/>
                <a:latin typeface="Söhne"/>
              </a:rPr>
              <a:t>winning close matches.</a:t>
            </a:r>
            <a:endParaRPr lang="en-US" dirty="0"/>
          </a:p>
        </p:txBody>
      </p:sp>
      <p:sp>
        <p:nvSpPr>
          <p:cNvPr id="10" name="TextBox 9">
            <a:extLst>
              <a:ext uri="{FF2B5EF4-FFF2-40B4-BE49-F238E27FC236}">
                <a16:creationId xmlns:a16="http://schemas.microsoft.com/office/drawing/2014/main" id="{0131D8C3-3CE6-FC13-498B-2659E874847B}"/>
              </a:ext>
            </a:extLst>
          </p:cNvPr>
          <p:cNvSpPr txBox="1"/>
          <p:nvPr/>
        </p:nvSpPr>
        <p:spPr>
          <a:xfrm>
            <a:off x="5086746" y="4903562"/>
            <a:ext cx="3182859" cy="461665"/>
          </a:xfrm>
          <a:prstGeom prst="rect">
            <a:avLst/>
          </a:prstGeom>
          <a:noFill/>
        </p:spPr>
        <p:txBody>
          <a:bodyPr wrap="none" rtlCol="0">
            <a:spAutoFit/>
          </a:bodyPr>
          <a:lstStyle/>
          <a:p>
            <a:r>
              <a:rPr lang="en-US" sz="2400" b="1" u="sng" dirty="0"/>
              <a:t>Conclusion : Analysis 5 </a:t>
            </a:r>
          </a:p>
        </p:txBody>
      </p:sp>
    </p:spTree>
    <p:extLst>
      <p:ext uri="{BB962C8B-B14F-4D97-AF65-F5344CB8AC3E}">
        <p14:creationId xmlns:p14="http://schemas.microsoft.com/office/powerpoint/2010/main" val="2078093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ackground pattern&#10;&#10;Description automatically generated">
            <a:extLst>
              <a:ext uri="{FF2B5EF4-FFF2-40B4-BE49-F238E27FC236}">
                <a16:creationId xmlns:a16="http://schemas.microsoft.com/office/drawing/2014/main" id="{06B0FB1F-4635-9072-12CF-8671F7C4B426}"/>
              </a:ext>
            </a:extLst>
          </p:cNvPr>
          <p:cNvPicPr>
            <a:picLocks noChangeAspect="1"/>
          </p:cNvPicPr>
          <p:nvPr/>
        </p:nvPicPr>
        <p:blipFill>
          <a:blip r:embed="rId2">
            <a:alphaModFix amt="20000"/>
          </a:blip>
          <a:stretch>
            <a:fillRect/>
          </a:stretch>
        </p:blipFill>
        <p:spPr>
          <a:xfrm>
            <a:off x="0" y="1"/>
            <a:ext cx="12191999" cy="6858000"/>
          </a:xfrm>
          <a:prstGeom prst="rect">
            <a:avLst/>
          </a:prstGeom>
        </p:spPr>
      </p:pic>
      <p:sp>
        <p:nvSpPr>
          <p:cNvPr id="5" name="TextBox 4">
            <a:extLst>
              <a:ext uri="{FF2B5EF4-FFF2-40B4-BE49-F238E27FC236}">
                <a16:creationId xmlns:a16="http://schemas.microsoft.com/office/drawing/2014/main" id="{040E653E-A136-7F91-745A-68160CEE7BE1}"/>
              </a:ext>
            </a:extLst>
          </p:cNvPr>
          <p:cNvSpPr txBox="1"/>
          <p:nvPr/>
        </p:nvSpPr>
        <p:spPr>
          <a:xfrm>
            <a:off x="3691174" y="2921168"/>
            <a:ext cx="4809650" cy="1015663"/>
          </a:xfrm>
          <a:prstGeom prst="rect">
            <a:avLst/>
          </a:prstGeom>
          <a:noFill/>
        </p:spPr>
        <p:txBody>
          <a:bodyPr wrap="none" rtlCol="0">
            <a:spAutoFit/>
          </a:bodyPr>
          <a:lstStyle/>
          <a:p>
            <a:r>
              <a:rPr lang="en-US" sz="6000" b="1" dirty="0"/>
              <a:t>QUESTIONS?</a:t>
            </a:r>
          </a:p>
        </p:txBody>
      </p:sp>
    </p:spTree>
    <p:extLst>
      <p:ext uri="{BB962C8B-B14F-4D97-AF65-F5344CB8AC3E}">
        <p14:creationId xmlns:p14="http://schemas.microsoft.com/office/powerpoint/2010/main" val="2024247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ackground pattern&#10;&#10;Description automatically generated">
            <a:extLst>
              <a:ext uri="{FF2B5EF4-FFF2-40B4-BE49-F238E27FC236}">
                <a16:creationId xmlns:a16="http://schemas.microsoft.com/office/drawing/2014/main" id="{06B0FB1F-4635-9072-12CF-8671F7C4B426}"/>
              </a:ext>
            </a:extLst>
          </p:cNvPr>
          <p:cNvPicPr>
            <a:picLocks noChangeAspect="1"/>
          </p:cNvPicPr>
          <p:nvPr/>
        </p:nvPicPr>
        <p:blipFill>
          <a:blip r:embed="rId2">
            <a:alphaModFix amt="20000"/>
          </a:blip>
          <a:stretch>
            <a:fillRect/>
          </a:stretch>
        </p:blipFill>
        <p:spPr>
          <a:xfrm>
            <a:off x="0" y="0"/>
            <a:ext cx="12191999" cy="6858000"/>
          </a:xfrm>
          <a:prstGeom prst="rect">
            <a:avLst/>
          </a:prstGeom>
        </p:spPr>
      </p:pic>
      <p:sp>
        <p:nvSpPr>
          <p:cNvPr id="4" name="TextBox 3">
            <a:extLst>
              <a:ext uri="{FF2B5EF4-FFF2-40B4-BE49-F238E27FC236}">
                <a16:creationId xmlns:a16="http://schemas.microsoft.com/office/drawing/2014/main" id="{DD49B6B9-FF72-5B3B-F46E-B3C71EC0BBB3}"/>
              </a:ext>
            </a:extLst>
          </p:cNvPr>
          <p:cNvSpPr txBox="1"/>
          <p:nvPr/>
        </p:nvSpPr>
        <p:spPr>
          <a:xfrm>
            <a:off x="153594" y="140475"/>
            <a:ext cx="3577133" cy="461665"/>
          </a:xfrm>
          <a:prstGeom prst="rect">
            <a:avLst/>
          </a:prstGeom>
          <a:noFill/>
        </p:spPr>
        <p:txBody>
          <a:bodyPr wrap="none" rtlCol="0">
            <a:spAutoFit/>
          </a:bodyPr>
          <a:lstStyle/>
          <a:p>
            <a:r>
              <a:rPr lang="en-US" sz="2400" b="1" dirty="0"/>
              <a:t>DATASETS DEFINITION</a:t>
            </a:r>
          </a:p>
        </p:txBody>
      </p:sp>
      <p:sp>
        <p:nvSpPr>
          <p:cNvPr id="6" name="TextBox 5">
            <a:extLst>
              <a:ext uri="{FF2B5EF4-FFF2-40B4-BE49-F238E27FC236}">
                <a16:creationId xmlns:a16="http://schemas.microsoft.com/office/drawing/2014/main" id="{67E4B78D-5FD1-BE7B-D40A-CCA667398015}"/>
              </a:ext>
            </a:extLst>
          </p:cNvPr>
          <p:cNvSpPr txBox="1"/>
          <p:nvPr/>
        </p:nvSpPr>
        <p:spPr>
          <a:xfrm>
            <a:off x="153594" y="693753"/>
            <a:ext cx="11884812" cy="1754326"/>
          </a:xfrm>
          <a:prstGeom prst="rect">
            <a:avLst/>
          </a:prstGeom>
          <a:solidFill>
            <a:schemeClr val="bg1"/>
          </a:solidFill>
        </p:spPr>
        <p:txBody>
          <a:bodyPr wrap="square" rtlCol="0">
            <a:spAutoFit/>
          </a:bodyPr>
          <a:lstStyle/>
          <a:p>
            <a:r>
              <a:rPr lang="en-US" b="0" i="0" dirty="0">
                <a:solidFill>
                  <a:srgbClr val="374151"/>
                </a:solidFill>
                <a:effectLst/>
              </a:rPr>
              <a:t>This dataset is about the Indian Premier League (IPL) cricket tournament until the year 2017. It contains detailed information </a:t>
            </a:r>
          </a:p>
          <a:p>
            <a:r>
              <a:rPr lang="en-US" b="0" i="0" dirty="0">
                <a:solidFill>
                  <a:srgbClr val="374151"/>
                </a:solidFill>
                <a:effectLst/>
              </a:rPr>
              <a:t>on each IPL match played until 2017, including the date and location of the match, the two teams that competed, the result, </a:t>
            </a:r>
          </a:p>
          <a:p>
            <a:r>
              <a:rPr lang="en-US" b="0" i="0" dirty="0">
                <a:solidFill>
                  <a:srgbClr val="374151"/>
                </a:solidFill>
                <a:effectLst/>
              </a:rPr>
              <a:t>and the scores. It also includes data on individual player performance, such as the number of runs scored, wickets taken, </a:t>
            </a:r>
          </a:p>
          <a:p>
            <a:r>
              <a:rPr lang="en-US" b="0" i="0" dirty="0">
                <a:solidFill>
                  <a:srgbClr val="374151"/>
                </a:solidFill>
                <a:effectLst/>
              </a:rPr>
              <a:t>and catches made. Additionally, the dataset includes information about the IPL teams, such as the team name, home ground, </a:t>
            </a:r>
          </a:p>
          <a:p>
            <a:r>
              <a:rPr lang="en-US" b="0" i="0" dirty="0">
                <a:solidFill>
                  <a:srgbClr val="374151"/>
                </a:solidFill>
                <a:effectLst/>
              </a:rPr>
              <a:t>and owner. This dataset can be used for various analytical purposes such as predicting match outcomes, </a:t>
            </a:r>
          </a:p>
          <a:p>
            <a:r>
              <a:rPr lang="en-US" b="0" i="0" dirty="0">
                <a:solidFill>
                  <a:srgbClr val="374151"/>
                </a:solidFill>
                <a:effectLst/>
              </a:rPr>
              <a:t>identifying player trends, and evaluating team performance.</a:t>
            </a:r>
            <a:endParaRPr lang="en-US" dirty="0"/>
          </a:p>
        </p:txBody>
      </p:sp>
      <p:sp>
        <p:nvSpPr>
          <p:cNvPr id="10" name="TextBox 9">
            <a:extLst>
              <a:ext uri="{FF2B5EF4-FFF2-40B4-BE49-F238E27FC236}">
                <a16:creationId xmlns:a16="http://schemas.microsoft.com/office/drawing/2014/main" id="{9F3DE1C2-E2C5-0F12-9DB2-B4D476FEAD59}"/>
              </a:ext>
            </a:extLst>
          </p:cNvPr>
          <p:cNvSpPr txBox="1"/>
          <p:nvPr/>
        </p:nvSpPr>
        <p:spPr>
          <a:xfrm>
            <a:off x="153594" y="2637138"/>
            <a:ext cx="11884812" cy="1754326"/>
          </a:xfrm>
          <a:prstGeom prst="rect">
            <a:avLst/>
          </a:prstGeom>
          <a:solidFill>
            <a:schemeClr val="bg1"/>
          </a:solidFill>
        </p:spPr>
        <p:txBody>
          <a:bodyPr wrap="square" rtlCol="0">
            <a:spAutoFit/>
          </a:bodyPr>
          <a:lstStyle/>
          <a:p>
            <a:r>
              <a:rPr lang="en-US" dirty="0"/>
              <a:t>For our analysis, we’ll be using 2 datasets. </a:t>
            </a:r>
          </a:p>
          <a:p>
            <a:pPr marL="342900" indent="-342900">
              <a:buAutoNum type="arabicPeriod"/>
            </a:pPr>
            <a:r>
              <a:rPr lang="en-US" dirty="0"/>
              <a:t>Player by match : This dataset has around 13,993 data points across 22 columns. It contains details for each player by the match they played. It has columns like matchID, team1, team2, manOfTheMatch, PlayerName, PlayerID, DateOfBirth, etc. </a:t>
            </a:r>
          </a:p>
          <a:p>
            <a:pPr marL="342900" indent="-342900">
              <a:buAutoNum type="arabicPeriod" startAt="2"/>
            </a:pPr>
            <a:r>
              <a:rPr lang="en-US" dirty="0"/>
              <a:t>Match : This dataset has 637 data points across 17 columns. It contains details of each match played from 2008 till 2017. </a:t>
            </a:r>
          </a:p>
          <a:p>
            <a:pPr marL="342900" indent="-342900">
              <a:buAutoNum type="arabicPeriod" startAt="2"/>
            </a:pPr>
            <a:endParaRPr lang="en-US" dirty="0"/>
          </a:p>
          <a:p>
            <a:r>
              <a:rPr lang="en-US" dirty="0"/>
              <a:t>We will be merging these two datasets for our data exploration and analysis.</a:t>
            </a:r>
          </a:p>
        </p:txBody>
      </p:sp>
      <p:sp>
        <p:nvSpPr>
          <p:cNvPr id="11" name="TextBox 10">
            <a:extLst>
              <a:ext uri="{FF2B5EF4-FFF2-40B4-BE49-F238E27FC236}">
                <a16:creationId xmlns:a16="http://schemas.microsoft.com/office/drawing/2014/main" id="{DB86CA63-8914-8764-91F0-1A6CE24B87F1}"/>
              </a:ext>
            </a:extLst>
          </p:cNvPr>
          <p:cNvSpPr txBox="1"/>
          <p:nvPr/>
        </p:nvSpPr>
        <p:spPr>
          <a:xfrm>
            <a:off x="153594" y="4414186"/>
            <a:ext cx="2657009" cy="461665"/>
          </a:xfrm>
          <a:prstGeom prst="rect">
            <a:avLst/>
          </a:prstGeom>
          <a:noFill/>
        </p:spPr>
        <p:txBody>
          <a:bodyPr wrap="none" rtlCol="0">
            <a:spAutoFit/>
          </a:bodyPr>
          <a:lstStyle/>
          <a:p>
            <a:r>
              <a:rPr lang="en-US" sz="2400" b="1" dirty="0"/>
              <a:t>DATASETS LINKS</a:t>
            </a:r>
          </a:p>
        </p:txBody>
      </p:sp>
      <p:sp>
        <p:nvSpPr>
          <p:cNvPr id="12" name="TextBox 11">
            <a:extLst>
              <a:ext uri="{FF2B5EF4-FFF2-40B4-BE49-F238E27FC236}">
                <a16:creationId xmlns:a16="http://schemas.microsoft.com/office/drawing/2014/main" id="{F302B069-D2A1-588F-4DA7-A0EBE37794AF}"/>
              </a:ext>
            </a:extLst>
          </p:cNvPr>
          <p:cNvSpPr txBox="1"/>
          <p:nvPr/>
        </p:nvSpPr>
        <p:spPr>
          <a:xfrm>
            <a:off x="153594" y="4875851"/>
            <a:ext cx="11884812" cy="923330"/>
          </a:xfrm>
          <a:prstGeom prst="rect">
            <a:avLst/>
          </a:prstGeom>
          <a:solidFill>
            <a:schemeClr val="bg1"/>
          </a:solidFill>
        </p:spPr>
        <p:txBody>
          <a:bodyPr wrap="square" rtlCol="0">
            <a:spAutoFit/>
          </a:bodyPr>
          <a:lstStyle/>
          <a:p>
            <a:r>
              <a:rPr lang="en-US" dirty="0"/>
              <a:t>Main link : </a:t>
            </a:r>
            <a:r>
              <a:rPr lang="en-US" dirty="0">
                <a:solidFill>
                  <a:srgbClr val="FF0000"/>
                </a:solidFill>
                <a:hlinkClick r:id="rId3">
                  <a:extLst>
                    <a:ext uri="{A12FA001-AC4F-418D-AE19-62706E023703}">
                      <ahyp:hlinkClr xmlns:ahyp="http://schemas.microsoft.com/office/drawing/2018/hyperlinkcolor" val="tx"/>
                    </a:ext>
                  </a:extLst>
                </a:hlinkClick>
              </a:rPr>
              <a:t>https://data.world/raghu543/ipl-data-till-2017</a:t>
            </a:r>
            <a:br>
              <a:rPr lang="en-US" dirty="0"/>
            </a:br>
            <a:r>
              <a:rPr lang="en-US" dirty="0"/>
              <a:t>Match dataset link : </a:t>
            </a:r>
            <a:r>
              <a:rPr lang="en-US" dirty="0">
                <a:solidFill>
                  <a:srgbClr val="FF0000"/>
                </a:solidFill>
                <a:hlinkClick r:id="rId4">
                  <a:extLst>
                    <a:ext uri="{A12FA001-AC4F-418D-AE19-62706E023703}">
                      <ahyp:hlinkClr xmlns:ahyp="http://schemas.microsoft.com/office/drawing/2018/hyperlinkcolor" val="tx"/>
                    </a:ext>
                  </a:extLst>
                </a:hlinkClick>
              </a:rPr>
              <a:t>https://data.world/raghu543/ipl-data-till-2017/workspace/file?filename=Match.csv</a:t>
            </a:r>
            <a:br>
              <a:rPr lang="en-US" dirty="0"/>
            </a:br>
            <a:r>
              <a:rPr lang="en-US" dirty="0"/>
              <a:t>Player by match link : </a:t>
            </a:r>
            <a:r>
              <a:rPr lang="en-US" dirty="0">
                <a:solidFill>
                  <a:srgbClr val="FF0000"/>
                </a:solidFill>
                <a:hlinkClick r:id="rId5">
                  <a:extLst>
                    <a:ext uri="{A12FA001-AC4F-418D-AE19-62706E023703}">
                      <ahyp:hlinkClr xmlns:ahyp="http://schemas.microsoft.com/office/drawing/2018/hyperlinkcolor" val="tx"/>
                    </a:ext>
                  </a:extLst>
                </a:hlinkClick>
              </a:rPr>
              <a:t>https://data.world/raghu543/ipl-data-till-2017/workspace/file?filename=Player_match.csv</a:t>
            </a:r>
            <a:endParaRPr lang="en-US" dirty="0">
              <a:solidFill>
                <a:srgbClr val="FF0000"/>
              </a:solidFill>
            </a:endParaRPr>
          </a:p>
        </p:txBody>
      </p:sp>
    </p:spTree>
    <p:extLst>
      <p:ext uri="{BB962C8B-B14F-4D97-AF65-F5344CB8AC3E}">
        <p14:creationId xmlns:p14="http://schemas.microsoft.com/office/powerpoint/2010/main" val="29143456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ackground pattern&#10;&#10;Description automatically generated">
            <a:extLst>
              <a:ext uri="{FF2B5EF4-FFF2-40B4-BE49-F238E27FC236}">
                <a16:creationId xmlns:a16="http://schemas.microsoft.com/office/drawing/2014/main" id="{06B0FB1F-4635-9072-12CF-8671F7C4B426}"/>
              </a:ext>
            </a:extLst>
          </p:cNvPr>
          <p:cNvPicPr>
            <a:picLocks noChangeAspect="1"/>
          </p:cNvPicPr>
          <p:nvPr/>
        </p:nvPicPr>
        <p:blipFill>
          <a:blip r:embed="rId2">
            <a:alphaModFix amt="20000"/>
          </a:blip>
          <a:stretch>
            <a:fillRect/>
          </a:stretch>
        </p:blipFill>
        <p:spPr>
          <a:xfrm>
            <a:off x="0" y="1"/>
            <a:ext cx="12191999" cy="6858000"/>
          </a:xfrm>
          <a:prstGeom prst="rect">
            <a:avLst/>
          </a:prstGeom>
        </p:spPr>
      </p:pic>
      <p:pic>
        <p:nvPicPr>
          <p:cNvPr id="2" name="Picture 1" descr="A picture containing text, orange, person&#10;&#10;Description automatically generated">
            <a:extLst>
              <a:ext uri="{FF2B5EF4-FFF2-40B4-BE49-F238E27FC236}">
                <a16:creationId xmlns:a16="http://schemas.microsoft.com/office/drawing/2014/main" id="{2E4AE5B3-F64A-9696-E774-6F21252C0CE8}"/>
              </a:ext>
            </a:extLst>
          </p:cNvPr>
          <p:cNvPicPr>
            <a:picLocks noChangeAspect="1"/>
          </p:cNvPicPr>
          <p:nvPr/>
        </p:nvPicPr>
        <p:blipFill>
          <a:blip r:embed="rId3"/>
          <a:stretch>
            <a:fillRect/>
          </a:stretch>
        </p:blipFill>
        <p:spPr>
          <a:xfrm>
            <a:off x="2467061" y="836901"/>
            <a:ext cx="7257877" cy="5184198"/>
          </a:xfrm>
          <a:prstGeom prst="rect">
            <a:avLst/>
          </a:prstGeom>
        </p:spPr>
      </p:pic>
    </p:spTree>
    <p:extLst>
      <p:ext uri="{BB962C8B-B14F-4D97-AF65-F5344CB8AC3E}">
        <p14:creationId xmlns:p14="http://schemas.microsoft.com/office/powerpoint/2010/main" val="2973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background pattern&#10;&#10;Description automatically generated">
            <a:extLst>
              <a:ext uri="{FF2B5EF4-FFF2-40B4-BE49-F238E27FC236}">
                <a16:creationId xmlns:a16="http://schemas.microsoft.com/office/drawing/2014/main" id="{82310469-A630-769C-EEBD-1672E206DCE9}"/>
              </a:ext>
            </a:extLst>
          </p:cNvPr>
          <p:cNvPicPr>
            <a:picLocks noChangeAspect="1"/>
          </p:cNvPicPr>
          <p:nvPr/>
        </p:nvPicPr>
        <p:blipFill>
          <a:blip r:embed="rId2">
            <a:alphaModFix amt="20000"/>
          </a:blip>
          <a:stretch>
            <a:fillRect/>
          </a:stretch>
        </p:blipFill>
        <p:spPr>
          <a:xfrm>
            <a:off x="0" y="1"/>
            <a:ext cx="12191999" cy="6858000"/>
          </a:xfrm>
          <a:prstGeom prst="rect">
            <a:avLst/>
          </a:prstGeom>
        </p:spPr>
      </p:pic>
      <p:sp>
        <p:nvSpPr>
          <p:cNvPr id="3" name="TextBox 2">
            <a:extLst>
              <a:ext uri="{FF2B5EF4-FFF2-40B4-BE49-F238E27FC236}">
                <a16:creationId xmlns:a16="http://schemas.microsoft.com/office/drawing/2014/main" id="{F46A490E-CEF6-6323-F9BE-15D3480FFDFD}"/>
              </a:ext>
            </a:extLst>
          </p:cNvPr>
          <p:cNvSpPr txBox="1"/>
          <p:nvPr/>
        </p:nvSpPr>
        <p:spPr>
          <a:xfrm>
            <a:off x="0" y="0"/>
            <a:ext cx="1687193" cy="461665"/>
          </a:xfrm>
          <a:prstGeom prst="rect">
            <a:avLst/>
          </a:prstGeom>
          <a:noFill/>
        </p:spPr>
        <p:txBody>
          <a:bodyPr wrap="none" rtlCol="0">
            <a:spAutoFit/>
          </a:bodyPr>
          <a:lstStyle/>
          <a:p>
            <a:r>
              <a:rPr lang="en-US" sz="2400" b="1" dirty="0"/>
              <a:t>DATASETS</a:t>
            </a:r>
          </a:p>
        </p:txBody>
      </p:sp>
      <p:pic>
        <p:nvPicPr>
          <p:cNvPr id="5" name="Picture 4" descr="Table&#10;&#10;Description automatically generated">
            <a:extLst>
              <a:ext uri="{FF2B5EF4-FFF2-40B4-BE49-F238E27FC236}">
                <a16:creationId xmlns:a16="http://schemas.microsoft.com/office/drawing/2014/main" id="{9C9C0DCA-2441-AB96-AF94-3A48A6228824}"/>
              </a:ext>
            </a:extLst>
          </p:cNvPr>
          <p:cNvPicPr>
            <a:picLocks noChangeAspect="1"/>
          </p:cNvPicPr>
          <p:nvPr/>
        </p:nvPicPr>
        <p:blipFill>
          <a:blip r:embed="rId3"/>
          <a:stretch>
            <a:fillRect/>
          </a:stretch>
        </p:blipFill>
        <p:spPr>
          <a:xfrm>
            <a:off x="129748" y="526242"/>
            <a:ext cx="5804264" cy="3297613"/>
          </a:xfrm>
          <a:prstGeom prst="rect">
            <a:avLst/>
          </a:prstGeom>
        </p:spPr>
      </p:pic>
      <p:pic>
        <p:nvPicPr>
          <p:cNvPr id="7" name="Picture 6" descr="Graphical user interface, application, table&#10;&#10;Description automatically generated">
            <a:extLst>
              <a:ext uri="{FF2B5EF4-FFF2-40B4-BE49-F238E27FC236}">
                <a16:creationId xmlns:a16="http://schemas.microsoft.com/office/drawing/2014/main" id="{3F6379F4-4F26-0B73-527D-CF3C6066FD60}"/>
              </a:ext>
            </a:extLst>
          </p:cNvPr>
          <p:cNvPicPr>
            <a:picLocks noChangeAspect="1"/>
          </p:cNvPicPr>
          <p:nvPr/>
        </p:nvPicPr>
        <p:blipFill>
          <a:blip r:embed="rId4"/>
          <a:stretch>
            <a:fillRect/>
          </a:stretch>
        </p:blipFill>
        <p:spPr>
          <a:xfrm>
            <a:off x="6016613" y="2348230"/>
            <a:ext cx="6045639" cy="4370914"/>
          </a:xfrm>
          <a:prstGeom prst="rect">
            <a:avLst/>
          </a:prstGeom>
        </p:spPr>
      </p:pic>
      <p:sp>
        <p:nvSpPr>
          <p:cNvPr id="9" name="Left Arrow 8">
            <a:extLst>
              <a:ext uri="{FF2B5EF4-FFF2-40B4-BE49-F238E27FC236}">
                <a16:creationId xmlns:a16="http://schemas.microsoft.com/office/drawing/2014/main" id="{1C6E08C4-44A8-F35D-301C-E7816C87C881}"/>
              </a:ext>
            </a:extLst>
          </p:cNvPr>
          <p:cNvSpPr/>
          <p:nvPr/>
        </p:nvSpPr>
        <p:spPr>
          <a:xfrm>
            <a:off x="6257990" y="1445722"/>
            <a:ext cx="609600" cy="369332"/>
          </a:xfrm>
          <a:prstGeom prst="lef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9A7D0DA-1982-BA9A-7921-368D37B7A8C4}"/>
              </a:ext>
            </a:extLst>
          </p:cNvPr>
          <p:cNvSpPr txBox="1"/>
          <p:nvPr/>
        </p:nvSpPr>
        <p:spPr>
          <a:xfrm>
            <a:off x="6939020" y="1414944"/>
            <a:ext cx="2590774" cy="400110"/>
          </a:xfrm>
          <a:prstGeom prst="rect">
            <a:avLst/>
          </a:prstGeom>
          <a:noFill/>
        </p:spPr>
        <p:txBody>
          <a:bodyPr wrap="none" rtlCol="0">
            <a:spAutoFit/>
          </a:bodyPr>
          <a:lstStyle/>
          <a:p>
            <a:r>
              <a:rPr lang="en-US" sz="2000" b="1" dirty="0"/>
              <a:t>Player by match DATA</a:t>
            </a:r>
          </a:p>
        </p:txBody>
      </p:sp>
      <p:sp>
        <p:nvSpPr>
          <p:cNvPr id="11" name="Right Arrow 10">
            <a:extLst>
              <a:ext uri="{FF2B5EF4-FFF2-40B4-BE49-F238E27FC236}">
                <a16:creationId xmlns:a16="http://schemas.microsoft.com/office/drawing/2014/main" id="{677EDB27-4357-F0F2-30BF-A4D3267EA17D}"/>
              </a:ext>
            </a:extLst>
          </p:cNvPr>
          <p:cNvSpPr/>
          <p:nvPr/>
        </p:nvSpPr>
        <p:spPr>
          <a:xfrm>
            <a:off x="4655127" y="4983481"/>
            <a:ext cx="969818" cy="419792"/>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ED1F8C1-A6F1-3E8C-E81D-8312483696F7}"/>
              </a:ext>
            </a:extLst>
          </p:cNvPr>
          <p:cNvSpPr txBox="1"/>
          <p:nvPr/>
        </p:nvSpPr>
        <p:spPr>
          <a:xfrm>
            <a:off x="2936868" y="5003163"/>
            <a:ext cx="1588512" cy="400110"/>
          </a:xfrm>
          <a:prstGeom prst="rect">
            <a:avLst/>
          </a:prstGeom>
          <a:noFill/>
        </p:spPr>
        <p:txBody>
          <a:bodyPr wrap="none" rtlCol="0">
            <a:spAutoFit/>
          </a:bodyPr>
          <a:lstStyle/>
          <a:p>
            <a:r>
              <a:rPr lang="en-US" sz="2000" b="1" dirty="0"/>
              <a:t>Match DATA</a:t>
            </a:r>
          </a:p>
        </p:txBody>
      </p:sp>
    </p:spTree>
    <p:extLst>
      <p:ext uri="{BB962C8B-B14F-4D97-AF65-F5344CB8AC3E}">
        <p14:creationId xmlns:p14="http://schemas.microsoft.com/office/powerpoint/2010/main" val="3038075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ackground pattern&#10;&#10;Description automatically generated">
            <a:extLst>
              <a:ext uri="{FF2B5EF4-FFF2-40B4-BE49-F238E27FC236}">
                <a16:creationId xmlns:a16="http://schemas.microsoft.com/office/drawing/2014/main" id="{06B0FB1F-4635-9072-12CF-8671F7C4B426}"/>
              </a:ext>
            </a:extLst>
          </p:cNvPr>
          <p:cNvPicPr>
            <a:picLocks noChangeAspect="1"/>
          </p:cNvPicPr>
          <p:nvPr/>
        </p:nvPicPr>
        <p:blipFill>
          <a:blip r:embed="rId2">
            <a:alphaModFix amt="20000"/>
          </a:blip>
          <a:stretch>
            <a:fillRect/>
          </a:stretch>
        </p:blipFill>
        <p:spPr>
          <a:xfrm>
            <a:off x="0" y="0"/>
            <a:ext cx="12191999" cy="6858000"/>
          </a:xfrm>
          <a:prstGeom prst="rect">
            <a:avLst/>
          </a:prstGeom>
        </p:spPr>
      </p:pic>
      <p:sp>
        <p:nvSpPr>
          <p:cNvPr id="2" name="TextBox 1">
            <a:extLst>
              <a:ext uri="{FF2B5EF4-FFF2-40B4-BE49-F238E27FC236}">
                <a16:creationId xmlns:a16="http://schemas.microsoft.com/office/drawing/2014/main" id="{E163EBDF-A17F-D2CD-5B57-E4BB1AF4CF23}"/>
              </a:ext>
            </a:extLst>
          </p:cNvPr>
          <p:cNvSpPr txBox="1"/>
          <p:nvPr/>
        </p:nvSpPr>
        <p:spPr>
          <a:xfrm>
            <a:off x="0" y="0"/>
            <a:ext cx="2655535" cy="461665"/>
          </a:xfrm>
          <a:prstGeom prst="rect">
            <a:avLst/>
          </a:prstGeom>
          <a:noFill/>
        </p:spPr>
        <p:txBody>
          <a:bodyPr wrap="none" rtlCol="0">
            <a:spAutoFit/>
          </a:bodyPr>
          <a:lstStyle/>
          <a:p>
            <a:r>
              <a:rPr lang="en-US" sz="2400" b="1" dirty="0"/>
              <a:t>DATA CLEANING</a:t>
            </a:r>
          </a:p>
        </p:txBody>
      </p:sp>
      <p:pic>
        <p:nvPicPr>
          <p:cNvPr id="5" name="Picture 4">
            <a:extLst>
              <a:ext uri="{FF2B5EF4-FFF2-40B4-BE49-F238E27FC236}">
                <a16:creationId xmlns:a16="http://schemas.microsoft.com/office/drawing/2014/main" id="{CB608ECB-C469-6FC8-079A-2AC3D9958E8C}"/>
              </a:ext>
            </a:extLst>
          </p:cNvPr>
          <p:cNvPicPr>
            <a:picLocks noChangeAspect="1"/>
          </p:cNvPicPr>
          <p:nvPr/>
        </p:nvPicPr>
        <p:blipFill>
          <a:blip r:embed="rId3"/>
          <a:stretch>
            <a:fillRect/>
          </a:stretch>
        </p:blipFill>
        <p:spPr>
          <a:xfrm>
            <a:off x="138545" y="510156"/>
            <a:ext cx="7772400" cy="683683"/>
          </a:xfrm>
          <a:prstGeom prst="rect">
            <a:avLst/>
          </a:prstGeom>
        </p:spPr>
      </p:pic>
      <p:sp>
        <p:nvSpPr>
          <p:cNvPr id="6" name="TextBox 5">
            <a:extLst>
              <a:ext uri="{FF2B5EF4-FFF2-40B4-BE49-F238E27FC236}">
                <a16:creationId xmlns:a16="http://schemas.microsoft.com/office/drawing/2014/main" id="{85476038-0346-766E-E985-09568011B0E0}"/>
              </a:ext>
            </a:extLst>
          </p:cNvPr>
          <p:cNvSpPr txBox="1"/>
          <p:nvPr/>
        </p:nvSpPr>
        <p:spPr>
          <a:xfrm>
            <a:off x="8049490" y="461665"/>
            <a:ext cx="3849515" cy="861774"/>
          </a:xfrm>
          <a:prstGeom prst="rect">
            <a:avLst/>
          </a:prstGeom>
          <a:solidFill>
            <a:schemeClr val="bg2"/>
          </a:solidFill>
        </p:spPr>
        <p:txBody>
          <a:bodyPr wrap="none" rtlCol="0">
            <a:spAutoFit/>
          </a:bodyPr>
          <a:lstStyle/>
          <a:p>
            <a:r>
              <a:rPr lang="en-US" sz="1600" dirty="0"/>
              <a:t>Renaming the column to merge our datasets </a:t>
            </a:r>
          </a:p>
          <a:p>
            <a:r>
              <a:rPr lang="en-US" sz="1600" dirty="0"/>
              <a:t>based on the unique </a:t>
            </a:r>
            <a:r>
              <a:rPr lang="en-US" sz="1600" dirty="0" err="1"/>
              <a:t>match_id</a:t>
            </a:r>
            <a:r>
              <a:rPr lang="en-US" sz="1600" dirty="0"/>
              <a:t> for every data </a:t>
            </a:r>
          </a:p>
          <a:p>
            <a:r>
              <a:rPr lang="en-US" sz="1600" dirty="0"/>
              <a:t>point.</a:t>
            </a:r>
          </a:p>
        </p:txBody>
      </p:sp>
      <p:pic>
        <p:nvPicPr>
          <p:cNvPr id="8" name="Picture 7" descr="Table&#10;&#10;Description automatically generated">
            <a:extLst>
              <a:ext uri="{FF2B5EF4-FFF2-40B4-BE49-F238E27FC236}">
                <a16:creationId xmlns:a16="http://schemas.microsoft.com/office/drawing/2014/main" id="{B21DAF22-2CAB-6B29-5B8A-2D4248167152}"/>
              </a:ext>
            </a:extLst>
          </p:cNvPr>
          <p:cNvPicPr>
            <a:picLocks noChangeAspect="1"/>
          </p:cNvPicPr>
          <p:nvPr/>
        </p:nvPicPr>
        <p:blipFill>
          <a:blip r:embed="rId4"/>
          <a:stretch>
            <a:fillRect/>
          </a:stretch>
        </p:blipFill>
        <p:spPr>
          <a:xfrm>
            <a:off x="117765" y="1952129"/>
            <a:ext cx="7772400" cy="3563322"/>
          </a:xfrm>
          <a:prstGeom prst="rect">
            <a:avLst/>
          </a:prstGeom>
        </p:spPr>
      </p:pic>
      <p:sp>
        <p:nvSpPr>
          <p:cNvPr id="9" name="Left Arrow 8">
            <a:extLst>
              <a:ext uri="{FF2B5EF4-FFF2-40B4-BE49-F238E27FC236}">
                <a16:creationId xmlns:a16="http://schemas.microsoft.com/office/drawing/2014/main" id="{29937DDE-0061-4C0F-BB81-D186784AE525}"/>
              </a:ext>
            </a:extLst>
          </p:cNvPr>
          <p:cNvSpPr/>
          <p:nvPr/>
        </p:nvSpPr>
        <p:spPr>
          <a:xfrm>
            <a:off x="8188036" y="3105100"/>
            <a:ext cx="734291" cy="469373"/>
          </a:xfrm>
          <a:prstGeom prst="lef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2B12D6A-3ECB-0666-4C50-E4567A9A3F89}"/>
              </a:ext>
            </a:extLst>
          </p:cNvPr>
          <p:cNvSpPr txBox="1"/>
          <p:nvPr/>
        </p:nvSpPr>
        <p:spPr>
          <a:xfrm>
            <a:off x="8049490" y="2735768"/>
            <a:ext cx="3936206" cy="369332"/>
          </a:xfrm>
          <a:prstGeom prst="rect">
            <a:avLst/>
          </a:prstGeom>
          <a:solidFill>
            <a:schemeClr val="bg2"/>
          </a:solidFill>
        </p:spPr>
        <p:txBody>
          <a:bodyPr wrap="none" rtlCol="0">
            <a:spAutoFit/>
          </a:bodyPr>
          <a:lstStyle/>
          <a:p>
            <a:r>
              <a:rPr lang="en-US" dirty="0"/>
              <a:t>Merged dataset on the </a:t>
            </a:r>
            <a:r>
              <a:rPr lang="en-US" dirty="0" err="1"/>
              <a:t>match_id</a:t>
            </a:r>
            <a:r>
              <a:rPr lang="en-US" dirty="0"/>
              <a:t> column </a:t>
            </a:r>
          </a:p>
        </p:txBody>
      </p:sp>
      <p:sp>
        <p:nvSpPr>
          <p:cNvPr id="11" name="TextBox 10">
            <a:extLst>
              <a:ext uri="{FF2B5EF4-FFF2-40B4-BE49-F238E27FC236}">
                <a16:creationId xmlns:a16="http://schemas.microsoft.com/office/drawing/2014/main" id="{0A0061C6-BE31-93D8-4D99-0DAEB55F2C35}"/>
              </a:ext>
            </a:extLst>
          </p:cNvPr>
          <p:cNvSpPr txBox="1"/>
          <p:nvPr/>
        </p:nvSpPr>
        <p:spPr>
          <a:xfrm>
            <a:off x="1167053" y="6114424"/>
            <a:ext cx="10113859" cy="369332"/>
          </a:xfrm>
          <a:prstGeom prst="rect">
            <a:avLst/>
          </a:prstGeom>
          <a:solidFill>
            <a:schemeClr val="bg2"/>
          </a:solidFill>
        </p:spPr>
        <p:txBody>
          <a:bodyPr wrap="none" rtlCol="0">
            <a:spAutoFit/>
          </a:bodyPr>
          <a:lstStyle/>
          <a:p>
            <a:r>
              <a:rPr lang="en-US" b="1" dirty="0"/>
              <a:t>This is the final dataset we have by merging our two main datasets. We have used this data for our analysis.</a:t>
            </a:r>
          </a:p>
        </p:txBody>
      </p:sp>
    </p:spTree>
    <p:extLst>
      <p:ext uri="{BB962C8B-B14F-4D97-AF65-F5344CB8AC3E}">
        <p14:creationId xmlns:p14="http://schemas.microsoft.com/office/powerpoint/2010/main" val="214392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ackground pattern&#10;&#10;Description automatically generated">
            <a:extLst>
              <a:ext uri="{FF2B5EF4-FFF2-40B4-BE49-F238E27FC236}">
                <a16:creationId xmlns:a16="http://schemas.microsoft.com/office/drawing/2014/main" id="{06B0FB1F-4635-9072-12CF-8671F7C4B426}"/>
              </a:ext>
            </a:extLst>
          </p:cNvPr>
          <p:cNvPicPr>
            <a:picLocks noChangeAspect="1"/>
          </p:cNvPicPr>
          <p:nvPr/>
        </p:nvPicPr>
        <p:blipFill>
          <a:blip r:embed="rId2">
            <a:alphaModFix amt="20000"/>
          </a:blip>
          <a:stretch>
            <a:fillRect/>
          </a:stretch>
        </p:blipFill>
        <p:spPr>
          <a:xfrm>
            <a:off x="-17184" y="-1"/>
            <a:ext cx="12191999" cy="6858000"/>
          </a:xfrm>
          <a:prstGeom prst="rect">
            <a:avLst/>
          </a:prstGeom>
        </p:spPr>
      </p:pic>
      <p:pic>
        <p:nvPicPr>
          <p:cNvPr id="4" name="Picture 3" descr="Table&#10;&#10;Description automatically generated">
            <a:extLst>
              <a:ext uri="{FF2B5EF4-FFF2-40B4-BE49-F238E27FC236}">
                <a16:creationId xmlns:a16="http://schemas.microsoft.com/office/drawing/2014/main" id="{CCF7288A-49EA-6ACB-4122-899B2FE20D6F}"/>
              </a:ext>
            </a:extLst>
          </p:cNvPr>
          <p:cNvPicPr>
            <a:picLocks noChangeAspect="1"/>
          </p:cNvPicPr>
          <p:nvPr/>
        </p:nvPicPr>
        <p:blipFill>
          <a:blip r:embed="rId3"/>
          <a:stretch>
            <a:fillRect/>
          </a:stretch>
        </p:blipFill>
        <p:spPr>
          <a:xfrm>
            <a:off x="124692" y="90054"/>
            <a:ext cx="2992582" cy="6677891"/>
          </a:xfrm>
          <a:prstGeom prst="rect">
            <a:avLst/>
          </a:prstGeom>
        </p:spPr>
      </p:pic>
      <p:pic>
        <p:nvPicPr>
          <p:cNvPr id="6" name="Picture 5" descr="Table&#10;&#10;Description automatically generated">
            <a:extLst>
              <a:ext uri="{FF2B5EF4-FFF2-40B4-BE49-F238E27FC236}">
                <a16:creationId xmlns:a16="http://schemas.microsoft.com/office/drawing/2014/main" id="{C1B753A7-9716-BE50-2A78-2298E51397AD}"/>
              </a:ext>
            </a:extLst>
          </p:cNvPr>
          <p:cNvPicPr>
            <a:picLocks noChangeAspect="1"/>
          </p:cNvPicPr>
          <p:nvPr/>
        </p:nvPicPr>
        <p:blipFill>
          <a:blip r:embed="rId4"/>
          <a:stretch>
            <a:fillRect/>
          </a:stretch>
        </p:blipFill>
        <p:spPr>
          <a:xfrm>
            <a:off x="9018086" y="90054"/>
            <a:ext cx="3049222" cy="6677891"/>
          </a:xfrm>
          <a:prstGeom prst="rect">
            <a:avLst/>
          </a:prstGeom>
        </p:spPr>
      </p:pic>
      <p:pic>
        <p:nvPicPr>
          <p:cNvPr id="8" name="Picture 7">
            <a:extLst>
              <a:ext uri="{FF2B5EF4-FFF2-40B4-BE49-F238E27FC236}">
                <a16:creationId xmlns:a16="http://schemas.microsoft.com/office/drawing/2014/main" id="{3AA75244-A97C-A085-82FA-5987D0A2B17B}"/>
              </a:ext>
            </a:extLst>
          </p:cNvPr>
          <p:cNvPicPr>
            <a:picLocks noChangeAspect="1"/>
          </p:cNvPicPr>
          <p:nvPr/>
        </p:nvPicPr>
        <p:blipFill>
          <a:blip r:embed="rId5"/>
          <a:stretch>
            <a:fillRect/>
          </a:stretch>
        </p:blipFill>
        <p:spPr>
          <a:xfrm>
            <a:off x="3249010" y="851020"/>
            <a:ext cx="5691434" cy="391286"/>
          </a:xfrm>
          <a:prstGeom prst="rect">
            <a:avLst/>
          </a:prstGeom>
        </p:spPr>
      </p:pic>
      <p:sp>
        <p:nvSpPr>
          <p:cNvPr id="9" name="TextBox 8">
            <a:extLst>
              <a:ext uri="{FF2B5EF4-FFF2-40B4-BE49-F238E27FC236}">
                <a16:creationId xmlns:a16="http://schemas.microsoft.com/office/drawing/2014/main" id="{926CBC7D-E0B4-B5D4-A6CA-4E586EEF1E45}"/>
              </a:ext>
            </a:extLst>
          </p:cNvPr>
          <p:cNvSpPr txBox="1"/>
          <p:nvPr/>
        </p:nvSpPr>
        <p:spPr>
          <a:xfrm>
            <a:off x="4550810" y="1310073"/>
            <a:ext cx="3087833" cy="369332"/>
          </a:xfrm>
          <a:prstGeom prst="rect">
            <a:avLst/>
          </a:prstGeom>
          <a:solidFill>
            <a:schemeClr val="bg2"/>
          </a:solidFill>
        </p:spPr>
        <p:txBody>
          <a:bodyPr wrap="none" rtlCol="0">
            <a:spAutoFit/>
          </a:bodyPr>
          <a:lstStyle/>
          <a:p>
            <a:r>
              <a:rPr lang="en-US" dirty="0"/>
              <a:t>Dropping insignificant columns</a:t>
            </a:r>
          </a:p>
        </p:txBody>
      </p:sp>
      <p:pic>
        <p:nvPicPr>
          <p:cNvPr id="11" name="Picture 10" descr="Text&#10;&#10;Description automatically generated with medium confidence">
            <a:extLst>
              <a:ext uri="{FF2B5EF4-FFF2-40B4-BE49-F238E27FC236}">
                <a16:creationId xmlns:a16="http://schemas.microsoft.com/office/drawing/2014/main" id="{3A3FAA64-14B8-8812-1B36-D32E7A95FA76}"/>
              </a:ext>
            </a:extLst>
          </p:cNvPr>
          <p:cNvPicPr>
            <a:picLocks noChangeAspect="1"/>
          </p:cNvPicPr>
          <p:nvPr/>
        </p:nvPicPr>
        <p:blipFill>
          <a:blip r:embed="rId6"/>
          <a:stretch>
            <a:fillRect/>
          </a:stretch>
        </p:blipFill>
        <p:spPr>
          <a:xfrm>
            <a:off x="3208919" y="2171129"/>
            <a:ext cx="5770346" cy="846439"/>
          </a:xfrm>
          <a:prstGeom prst="rect">
            <a:avLst/>
          </a:prstGeom>
        </p:spPr>
      </p:pic>
      <p:sp>
        <p:nvSpPr>
          <p:cNvPr id="12" name="TextBox 11">
            <a:extLst>
              <a:ext uri="{FF2B5EF4-FFF2-40B4-BE49-F238E27FC236}">
                <a16:creationId xmlns:a16="http://schemas.microsoft.com/office/drawing/2014/main" id="{64541300-4EF0-AD75-5748-4974DE122181}"/>
              </a:ext>
            </a:extLst>
          </p:cNvPr>
          <p:cNvSpPr txBox="1"/>
          <p:nvPr/>
        </p:nvSpPr>
        <p:spPr>
          <a:xfrm>
            <a:off x="3538823" y="3066265"/>
            <a:ext cx="5186420" cy="369332"/>
          </a:xfrm>
          <a:prstGeom prst="rect">
            <a:avLst/>
          </a:prstGeom>
          <a:solidFill>
            <a:schemeClr val="bg2"/>
          </a:solidFill>
        </p:spPr>
        <p:txBody>
          <a:bodyPr wrap="none" rtlCol="0">
            <a:spAutoFit/>
          </a:bodyPr>
          <a:lstStyle/>
          <a:p>
            <a:r>
              <a:rPr lang="en-US" dirty="0"/>
              <a:t>Changing values of NA fields for Bowling Skill column</a:t>
            </a:r>
          </a:p>
        </p:txBody>
      </p:sp>
      <p:pic>
        <p:nvPicPr>
          <p:cNvPr id="15" name="Picture 14" descr="Text&#10;&#10;Description automatically generated with medium confidence">
            <a:extLst>
              <a:ext uri="{FF2B5EF4-FFF2-40B4-BE49-F238E27FC236}">
                <a16:creationId xmlns:a16="http://schemas.microsoft.com/office/drawing/2014/main" id="{7ED92610-885B-EC8D-B000-F56FC5A3DA65}"/>
              </a:ext>
            </a:extLst>
          </p:cNvPr>
          <p:cNvPicPr>
            <a:picLocks noChangeAspect="1"/>
          </p:cNvPicPr>
          <p:nvPr/>
        </p:nvPicPr>
        <p:blipFill>
          <a:blip r:embed="rId7"/>
          <a:stretch>
            <a:fillRect/>
          </a:stretch>
        </p:blipFill>
        <p:spPr>
          <a:xfrm>
            <a:off x="3182507" y="3732181"/>
            <a:ext cx="5770346" cy="945642"/>
          </a:xfrm>
          <a:prstGeom prst="rect">
            <a:avLst/>
          </a:prstGeom>
        </p:spPr>
      </p:pic>
      <p:sp>
        <p:nvSpPr>
          <p:cNvPr id="17" name="TextBox 16">
            <a:extLst>
              <a:ext uri="{FF2B5EF4-FFF2-40B4-BE49-F238E27FC236}">
                <a16:creationId xmlns:a16="http://schemas.microsoft.com/office/drawing/2014/main" id="{F92D04AA-9252-63D8-B4DF-41C4ECEBEA6E}"/>
              </a:ext>
            </a:extLst>
          </p:cNvPr>
          <p:cNvSpPr txBox="1"/>
          <p:nvPr/>
        </p:nvSpPr>
        <p:spPr>
          <a:xfrm>
            <a:off x="3502787" y="4723601"/>
            <a:ext cx="5258491" cy="646331"/>
          </a:xfrm>
          <a:prstGeom prst="rect">
            <a:avLst/>
          </a:prstGeom>
          <a:solidFill>
            <a:schemeClr val="bg2"/>
          </a:solidFill>
        </p:spPr>
        <p:txBody>
          <a:bodyPr wrap="none" rtlCol="0">
            <a:spAutoFit/>
          </a:bodyPr>
          <a:lstStyle/>
          <a:p>
            <a:pPr algn="ctr"/>
            <a:r>
              <a:rPr lang="en-US" dirty="0"/>
              <a:t>Changing values for all the columns that are significant </a:t>
            </a:r>
          </a:p>
          <a:p>
            <a:pPr algn="ctr"/>
            <a:r>
              <a:rPr lang="en-US" dirty="0"/>
              <a:t>and have NA values</a:t>
            </a:r>
          </a:p>
        </p:txBody>
      </p:sp>
      <p:sp>
        <p:nvSpPr>
          <p:cNvPr id="19" name="TextBox 18">
            <a:extLst>
              <a:ext uri="{FF2B5EF4-FFF2-40B4-BE49-F238E27FC236}">
                <a16:creationId xmlns:a16="http://schemas.microsoft.com/office/drawing/2014/main" id="{9C8D1B3C-B871-E0BB-D42E-762B7A41B27C}"/>
              </a:ext>
            </a:extLst>
          </p:cNvPr>
          <p:cNvSpPr txBox="1"/>
          <p:nvPr/>
        </p:nvSpPr>
        <p:spPr>
          <a:xfrm>
            <a:off x="4766960" y="11687"/>
            <a:ext cx="2655535" cy="461665"/>
          </a:xfrm>
          <a:prstGeom prst="rect">
            <a:avLst/>
          </a:prstGeom>
          <a:noFill/>
        </p:spPr>
        <p:txBody>
          <a:bodyPr wrap="none" rtlCol="0">
            <a:spAutoFit/>
          </a:bodyPr>
          <a:lstStyle/>
          <a:p>
            <a:r>
              <a:rPr lang="en-US" sz="2400" b="1" dirty="0"/>
              <a:t>DATA CLEANING</a:t>
            </a:r>
          </a:p>
        </p:txBody>
      </p:sp>
      <p:sp>
        <p:nvSpPr>
          <p:cNvPr id="21" name="Striped Right Arrow 20">
            <a:extLst>
              <a:ext uri="{FF2B5EF4-FFF2-40B4-BE49-F238E27FC236}">
                <a16:creationId xmlns:a16="http://schemas.microsoft.com/office/drawing/2014/main" id="{D4063B15-B9E6-4D75-CCEB-D103CB5D6F3E}"/>
              </a:ext>
            </a:extLst>
          </p:cNvPr>
          <p:cNvSpPr/>
          <p:nvPr/>
        </p:nvSpPr>
        <p:spPr>
          <a:xfrm>
            <a:off x="3502787" y="6006980"/>
            <a:ext cx="5114740" cy="518511"/>
          </a:xfrm>
          <a:prstGeom prst="striped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6305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ackground pattern&#10;&#10;Description automatically generated">
            <a:extLst>
              <a:ext uri="{FF2B5EF4-FFF2-40B4-BE49-F238E27FC236}">
                <a16:creationId xmlns:a16="http://schemas.microsoft.com/office/drawing/2014/main" id="{06B0FB1F-4635-9072-12CF-8671F7C4B426}"/>
              </a:ext>
            </a:extLst>
          </p:cNvPr>
          <p:cNvPicPr>
            <a:picLocks noChangeAspect="1"/>
          </p:cNvPicPr>
          <p:nvPr/>
        </p:nvPicPr>
        <p:blipFill>
          <a:blip r:embed="rId2">
            <a:alphaModFix amt="20000"/>
          </a:blip>
          <a:stretch>
            <a:fillRect/>
          </a:stretch>
        </p:blipFill>
        <p:spPr>
          <a:xfrm>
            <a:off x="0" y="1"/>
            <a:ext cx="12191999" cy="6858000"/>
          </a:xfrm>
          <a:prstGeom prst="rect">
            <a:avLst/>
          </a:prstGeom>
        </p:spPr>
      </p:pic>
      <p:sp>
        <p:nvSpPr>
          <p:cNvPr id="2" name="TextBox 1">
            <a:extLst>
              <a:ext uri="{FF2B5EF4-FFF2-40B4-BE49-F238E27FC236}">
                <a16:creationId xmlns:a16="http://schemas.microsoft.com/office/drawing/2014/main" id="{F015E95E-2B7D-FBB1-8582-FFDCA48266A8}"/>
              </a:ext>
            </a:extLst>
          </p:cNvPr>
          <p:cNvSpPr txBox="1"/>
          <p:nvPr/>
        </p:nvSpPr>
        <p:spPr>
          <a:xfrm>
            <a:off x="0" y="0"/>
            <a:ext cx="7104061" cy="400110"/>
          </a:xfrm>
          <a:prstGeom prst="rect">
            <a:avLst/>
          </a:prstGeom>
          <a:noFill/>
        </p:spPr>
        <p:txBody>
          <a:bodyPr wrap="none" rtlCol="0">
            <a:spAutoFit/>
          </a:bodyPr>
          <a:lstStyle/>
          <a:p>
            <a:r>
              <a:rPr lang="en-US" sz="2000" b="1" dirty="0"/>
              <a:t>ANALYSIS and VISUALIZATION 1 : Team Performance Analysis</a:t>
            </a:r>
          </a:p>
        </p:txBody>
      </p:sp>
      <p:sp>
        <p:nvSpPr>
          <p:cNvPr id="4" name="TextBox 3">
            <a:extLst>
              <a:ext uri="{FF2B5EF4-FFF2-40B4-BE49-F238E27FC236}">
                <a16:creationId xmlns:a16="http://schemas.microsoft.com/office/drawing/2014/main" id="{91E74FBC-3783-7D32-FA84-9166C4284FC1}"/>
              </a:ext>
            </a:extLst>
          </p:cNvPr>
          <p:cNvSpPr txBox="1"/>
          <p:nvPr/>
        </p:nvSpPr>
        <p:spPr>
          <a:xfrm>
            <a:off x="443345" y="241482"/>
            <a:ext cx="7080849" cy="369332"/>
          </a:xfrm>
          <a:prstGeom prst="rect">
            <a:avLst/>
          </a:prstGeom>
          <a:noFill/>
        </p:spPr>
        <p:txBody>
          <a:bodyPr wrap="none" rtlCol="0">
            <a:spAutoFit/>
          </a:bodyPr>
          <a:lstStyle/>
          <a:p>
            <a:r>
              <a:rPr lang="en-US" dirty="0"/>
              <a:t>Question : How has the performances of different teams been over the years?</a:t>
            </a:r>
          </a:p>
        </p:txBody>
      </p:sp>
      <p:pic>
        <p:nvPicPr>
          <p:cNvPr id="6" name="Picture 5" descr="Graphical user interface, text, application&#10;&#10;Description automatically generated">
            <a:extLst>
              <a:ext uri="{FF2B5EF4-FFF2-40B4-BE49-F238E27FC236}">
                <a16:creationId xmlns:a16="http://schemas.microsoft.com/office/drawing/2014/main" id="{0F800B4C-2796-9EFF-BD79-66E308169822}"/>
              </a:ext>
            </a:extLst>
          </p:cNvPr>
          <p:cNvPicPr>
            <a:picLocks noChangeAspect="1"/>
          </p:cNvPicPr>
          <p:nvPr/>
        </p:nvPicPr>
        <p:blipFill>
          <a:blip r:embed="rId3"/>
          <a:stretch>
            <a:fillRect/>
          </a:stretch>
        </p:blipFill>
        <p:spPr>
          <a:xfrm>
            <a:off x="97569" y="739370"/>
            <a:ext cx="7288241" cy="1740594"/>
          </a:xfrm>
          <a:prstGeom prst="rect">
            <a:avLst/>
          </a:prstGeom>
        </p:spPr>
      </p:pic>
      <p:sp>
        <p:nvSpPr>
          <p:cNvPr id="7" name="TextBox 6">
            <a:extLst>
              <a:ext uri="{FF2B5EF4-FFF2-40B4-BE49-F238E27FC236}">
                <a16:creationId xmlns:a16="http://schemas.microsoft.com/office/drawing/2014/main" id="{D741BA20-CD24-76AB-D7C7-C0FF30B48727}"/>
              </a:ext>
            </a:extLst>
          </p:cNvPr>
          <p:cNvSpPr txBox="1"/>
          <p:nvPr/>
        </p:nvSpPr>
        <p:spPr>
          <a:xfrm>
            <a:off x="7483379" y="739370"/>
            <a:ext cx="4462060" cy="923330"/>
          </a:xfrm>
          <a:prstGeom prst="rect">
            <a:avLst/>
          </a:prstGeom>
          <a:solidFill>
            <a:schemeClr val="bg2"/>
          </a:solidFill>
        </p:spPr>
        <p:txBody>
          <a:bodyPr wrap="square" rtlCol="0">
            <a:spAutoFit/>
          </a:bodyPr>
          <a:lstStyle/>
          <a:p>
            <a:r>
              <a:rPr lang="en-US" dirty="0"/>
              <a:t>Sliced the dataset into a new </a:t>
            </a:r>
            <a:r>
              <a:rPr lang="en-US" dirty="0" err="1"/>
              <a:t>dataframe</a:t>
            </a:r>
            <a:r>
              <a:rPr lang="en-US" dirty="0"/>
              <a:t> to include only the columns that are significant to this analysis.</a:t>
            </a:r>
          </a:p>
        </p:txBody>
      </p:sp>
      <p:pic>
        <p:nvPicPr>
          <p:cNvPr id="9" name="Picture 8" descr="A picture containing graphical user interface&#10;&#10;Description automatically generated">
            <a:extLst>
              <a:ext uri="{FF2B5EF4-FFF2-40B4-BE49-F238E27FC236}">
                <a16:creationId xmlns:a16="http://schemas.microsoft.com/office/drawing/2014/main" id="{A6FA494E-67BB-2B3D-529C-3CA1D59C322F}"/>
              </a:ext>
            </a:extLst>
          </p:cNvPr>
          <p:cNvPicPr>
            <a:picLocks noChangeAspect="1"/>
          </p:cNvPicPr>
          <p:nvPr/>
        </p:nvPicPr>
        <p:blipFill>
          <a:blip r:embed="rId4"/>
          <a:stretch>
            <a:fillRect/>
          </a:stretch>
        </p:blipFill>
        <p:spPr>
          <a:xfrm>
            <a:off x="87661" y="2981873"/>
            <a:ext cx="7054786" cy="2853159"/>
          </a:xfrm>
          <a:prstGeom prst="rect">
            <a:avLst/>
          </a:prstGeom>
        </p:spPr>
      </p:pic>
      <p:sp>
        <p:nvSpPr>
          <p:cNvPr id="10" name="TextBox 9">
            <a:extLst>
              <a:ext uri="{FF2B5EF4-FFF2-40B4-BE49-F238E27FC236}">
                <a16:creationId xmlns:a16="http://schemas.microsoft.com/office/drawing/2014/main" id="{98FBAEBC-A674-410D-5D7D-22EC49629171}"/>
              </a:ext>
            </a:extLst>
          </p:cNvPr>
          <p:cNvSpPr txBox="1"/>
          <p:nvPr/>
        </p:nvSpPr>
        <p:spPr>
          <a:xfrm>
            <a:off x="3117273" y="3840393"/>
            <a:ext cx="3468450" cy="369332"/>
          </a:xfrm>
          <a:prstGeom prst="rect">
            <a:avLst/>
          </a:prstGeom>
          <a:noFill/>
        </p:spPr>
        <p:txBody>
          <a:bodyPr wrap="none" rtlCol="0">
            <a:spAutoFit/>
          </a:bodyPr>
          <a:lstStyle/>
          <a:p>
            <a:r>
              <a:rPr lang="en-US" dirty="0"/>
              <a:t>Number of seasons played by a team</a:t>
            </a:r>
          </a:p>
        </p:txBody>
      </p:sp>
      <p:pic>
        <p:nvPicPr>
          <p:cNvPr id="12" name="Picture 11">
            <a:extLst>
              <a:ext uri="{FF2B5EF4-FFF2-40B4-BE49-F238E27FC236}">
                <a16:creationId xmlns:a16="http://schemas.microsoft.com/office/drawing/2014/main" id="{C76B81E2-92AF-B517-0DA6-6B8A407F464E}"/>
              </a:ext>
            </a:extLst>
          </p:cNvPr>
          <p:cNvPicPr>
            <a:picLocks noChangeAspect="1"/>
          </p:cNvPicPr>
          <p:nvPr/>
        </p:nvPicPr>
        <p:blipFill>
          <a:blip r:embed="rId5"/>
          <a:stretch>
            <a:fillRect/>
          </a:stretch>
        </p:blipFill>
        <p:spPr>
          <a:xfrm>
            <a:off x="124790" y="6376545"/>
            <a:ext cx="11820649" cy="368117"/>
          </a:xfrm>
          <a:prstGeom prst="rect">
            <a:avLst/>
          </a:prstGeom>
        </p:spPr>
      </p:pic>
      <p:pic>
        <p:nvPicPr>
          <p:cNvPr id="14" name="Picture 13" descr="Graphical user interface, text, application, email&#10;&#10;Description automatically generated">
            <a:extLst>
              <a:ext uri="{FF2B5EF4-FFF2-40B4-BE49-F238E27FC236}">
                <a16:creationId xmlns:a16="http://schemas.microsoft.com/office/drawing/2014/main" id="{F6C04EAC-6A33-F961-82B1-7942407F725A}"/>
              </a:ext>
            </a:extLst>
          </p:cNvPr>
          <p:cNvPicPr>
            <a:picLocks noChangeAspect="1"/>
          </p:cNvPicPr>
          <p:nvPr/>
        </p:nvPicPr>
        <p:blipFill>
          <a:blip r:embed="rId6"/>
          <a:stretch>
            <a:fillRect/>
          </a:stretch>
        </p:blipFill>
        <p:spPr>
          <a:xfrm>
            <a:off x="7249926" y="2539303"/>
            <a:ext cx="4834594" cy="2211936"/>
          </a:xfrm>
          <a:prstGeom prst="rect">
            <a:avLst/>
          </a:prstGeom>
        </p:spPr>
      </p:pic>
      <p:sp>
        <p:nvSpPr>
          <p:cNvPr id="15" name="Down Arrow 14">
            <a:extLst>
              <a:ext uri="{FF2B5EF4-FFF2-40B4-BE49-F238E27FC236}">
                <a16:creationId xmlns:a16="http://schemas.microsoft.com/office/drawing/2014/main" id="{517B664B-EF52-A2E4-416C-F46D62835A7B}"/>
              </a:ext>
            </a:extLst>
          </p:cNvPr>
          <p:cNvSpPr/>
          <p:nvPr/>
        </p:nvSpPr>
        <p:spPr>
          <a:xfrm flipH="1">
            <a:off x="3597749" y="2539302"/>
            <a:ext cx="364651" cy="383233"/>
          </a:xfrm>
          <a:prstGeom prst="down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a:extLst>
              <a:ext uri="{FF2B5EF4-FFF2-40B4-BE49-F238E27FC236}">
                <a16:creationId xmlns:a16="http://schemas.microsoft.com/office/drawing/2014/main" id="{EFBC7490-F069-4EDE-5206-FABAF05D3592}"/>
              </a:ext>
            </a:extLst>
          </p:cNvPr>
          <p:cNvSpPr/>
          <p:nvPr/>
        </p:nvSpPr>
        <p:spPr>
          <a:xfrm>
            <a:off x="4114800" y="5884503"/>
            <a:ext cx="387928" cy="442571"/>
          </a:xfrm>
          <a:prstGeom prst="down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Elbow Connector 17">
            <a:extLst>
              <a:ext uri="{FF2B5EF4-FFF2-40B4-BE49-F238E27FC236}">
                <a16:creationId xmlns:a16="http://schemas.microsoft.com/office/drawing/2014/main" id="{E0078722-BFEC-002F-5A64-A61CE29FD782}"/>
              </a:ext>
            </a:extLst>
          </p:cNvPr>
          <p:cNvCxnSpPr/>
          <p:nvPr/>
        </p:nvCxnSpPr>
        <p:spPr>
          <a:xfrm rot="5400000" flipH="1" flipV="1">
            <a:off x="7817198" y="5005678"/>
            <a:ext cx="1462113" cy="1052945"/>
          </a:xfrm>
          <a:prstGeom prst="bentConnector3">
            <a:avLst/>
          </a:prstGeom>
          <a:ln w="92075" cmpd="sng">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35588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ackground pattern&#10;&#10;Description automatically generated">
            <a:extLst>
              <a:ext uri="{FF2B5EF4-FFF2-40B4-BE49-F238E27FC236}">
                <a16:creationId xmlns:a16="http://schemas.microsoft.com/office/drawing/2014/main" id="{06B0FB1F-4635-9072-12CF-8671F7C4B426}"/>
              </a:ext>
            </a:extLst>
          </p:cNvPr>
          <p:cNvPicPr>
            <a:picLocks noChangeAspect="1"/>
          </p:cNvPicPr>
          <p:nvPr/>
        </p:nvPicPr>
        <p:blipFill>
          <a:blip r:embed="rId2">
            <a:alphaModFix amt="20000"/>
          </a:blip>
          <a:stretch>
            <a:fillRect/>
          </a:stretch>
        </p:blipFill>
        <p:spPr>
          <a:xfrm>
            <a:off x="0" y="1"/>
            <a:ext cx="12191999" cy="6858000"/>
          </a:xfrm>
          <a:prstGeom prst="rect">
            <a:avLst/>
          </a:prstGeom>
        </p:spPr>
      </p:pic>
      <p:pic>
        <p:nvPicPr>
          <p:cNvPr id="4" name="Picture 3" descr="Text&#10;&#10;Description automatically generated">
            <a:extLst>
              <a:ext uri="{FF2B5EF4-FFF2-40B4-BE49-F238E27FC236}">
                <a16:creationId xmlns:a16="http://schemas.microsoft.com/office/drawing/2014/main" id="{BCCD0DE7-7507-C948-1762-637860A12199}"/>
              </a:ext>
            </a:extLst>
          </p:cNvPr>
          <p:cNvPicPr>
            <a:picLocks noChangeAspect="1"/>
          </p:cNvPicPr>
          <p:nvPr/>
        </p:nvPicPr>
        <p:blipFill>
          <a:blip r:embed="rId3"/>
          <a:stretch>
            <a:fillRect/>
          </a:stretch>
        </p:blipFill>
        <p:spPr>
          <a:xfrm>
            <a:off x="131626" y="151359"/>
            <a:ext cx="6391257" cy="4105110"/>
          </a:xfrm>
          <a:prstGeom prst="rect">
            <a:avLst/>
          </a:prstGeom>
        </p:spPr>
      </p:pic>
      <p:pic>
        <p:nvPicPr>
          <p:cNvPr id="22" name="Picture 21" descr="Chart, line chart&#10;&#10;Description automatically generated">
            <a:extLst>
              <a:ext uri="{FF2B5EF4-FFF2-40B4-BE49-F238E27FC236}">
                <a16:creationId xmlns:a16="http://schemas.microsoft.com/office/drawing/2014/main" id="{83E881E4-F2AB-1AD0-FFDB-29F8B672C0DA}"/>
              </a:ext>
            </a:extLst>
          </p:cNvPr>
          <p:cNvPicPr>
            <a:picLocks noChangeAspect="1"/>
          </p:cNvPicPr>
          <p:nvPr/>
        </p:nvPicPr>
        <p:blipFill>
          <a:blip r:embed="rId4"/>
          <a:stretch>
            <a:fillRect/>
          </a:stretch>
        </p:blipFill>
        <p:spPr>
          <a:xfrm>
            <a:off x="6777179" y="151359"/>
            <a:ext cx="2499593" cy="1930779"/>
          </a:xfrm>
          <a:prstGeom prst="rect">
            <a:avLst/>
          </a:prstGeom>
        </p:spPr>
      </p:pic>
      <p:pic>
        <p:nvPicPr>
          <p:cNvPr id="24" name="Picture 23" descr="Chart, line chart&#10;&#10;Description automatically generated">
            <a:extLst>
              <a:ext uri="{FF2B5EF4-FFF2-40B4-BE49-F238E27FC236}">
                <a16:creationId xmlns:a16="http://schemas.microsoft.com/office/drawing/2014/main" id="{7C9137CF-37B9-240F-91A9-9156A0E8EE74}"/>
              </a:ext>
            </a:extLst>
          </p:cNvPr>
          <p:cNvPicPr>
            <a:picLocks noChangeAspect="1"/>
          </p:cNvPicPr>
          <p:nvPr/>
        </p:nvPicPr>
        <p:blipFill>
          <a:blip r:embed="rId5"/>
          <a:stretch>
            <a:fillRect/>
          </a:stretch>
        </p:blipFill>
        <p:spPr>
          <a:xfrm>
            <a:off x="3239652" y="4653429"/>
            <a:ext cx="2499593" cy="1834629"/>
          </a:xfrm>
          <a:prstGeom prst="rect">
            <a:avLst/>
          </a:prstGeom>
        </p:spPr>
      </p:pic>
      <p:pic>
        <p:nvPicPr>
          <p:cNvPr id="26" name="Picture 25" descr="Chart, line chart&#10;&#10;Description automatically generated">
            <a:extLst>
              <a:ext uri="{FF2B5EF4-FFF2-40B4-BE49-F238E27FC236}">
                <a16:creationId xmlns:a16="http://schemas.microsoft.com/office/drawing/2014/main" id="{4E39E0E5-6CBB-CA14-1655-BC6A68E55431}"/>
              </a:ext>
            </a:extLst>
          </p:cNvPr>
          <p:cNvPicPr>
            <a:picLocks noChangeAspect="1"/>
          </p:cNvPicPr>
          <p:nvPr/>
        </p:nvPicPr>
        <p:blipFill>
          <a:blip r:embed="rId6"/>
          <a:stretch>
            <a:fillRect/>
          </a:stretch>
        </p:blipFill>
        <p:spPr>
          <a:xfrm>
            <a:off x="6767938" y="2310314"/>
            <a:ext cx="2499593" cy="1946155"/>
          </a:xfrm>
          <a:prstGeom prst="rect">
            <a:avLst/>
          </a:prstGeom>
        </p:spPr>
      </p:pic>
      <p:pic>
        <p:nvPicPr>
          <p:cNvPr id="28" name="Picture 27" descr="Chart, line chart&#10;&#10;Description automatically generated">
            <a:extLst>
              <a:ext uri="{FF2B5EF4-FFF2-40B4-BE49-F238E27FC236}">
                <a16:creationId xmlns:a16="http://schemas.microsoft.com/office/drawing/2014/main" id="{9D816165-F5FD-9442-DCEF-41DB6CFE7B78}"/>
              </a:ext>
            </a:extLst>
          </p:cNvPr>
          <p:cNvPicPr>
            <a:picLocks noChangeAspect="1"/>
          </p:cNvPicPr>
          <p:nvPr/>
        </p:nvPicPr>
        <p:blipFill>
          <a:blip r:embed="rId7"/>
          <a:stretch>
            <a:fillRect/>
          </a:stretch>
        </p:blipFill>
        <p:spPr>
          <a:xfrm>
            <a:off x="9479968" y="2310314"/>
            <a:ext cx="2499594" cy="1946155"/>
          </a:xfrm>
          <a:prstGeom prst="rect">
            <a:avLst/>
          </a:prstGeom>
        </p:spPr>
      </p:pic>
      <p:pic>
        <p:nvPicPr>
          <p:cNvPr id="30" name="Picture 29" descr="Chart, line chart&#10;&#10;Description automatically generated">
            <a:extLst>
              <a:ext uri="{FF2B5EF4-FFF2-40B4-BE49-F238E27FC236}">
                <a16:creationId xmlns:a16="http://schemas.microsoft.com/office/drawing/2014/main" id="{4922F312-3BC1-1D2B-9017-9AE120ACE3F6}"/>
              </a:ext>
            </a:extLst>
          </p:cNvPr>
          <p:cNvPicPr>
            <a:picLocks noChangeAspect="1"/>
          </p:cNvPicPr>
          <p:nvPr/>
        </p:nvPicPr>
        <p:blipFill>
          <a:blip r:embed="rId8"/>
          <a:stretch>
            <a:fillRect/>
          </a:stretch>
        </p:blipFill>
        <p:spPr>
          <a:xfrm>
            <a:off x="9479968" y="4626412"/>
            <a:ext cx="2499593" cy="1861646"/>
          </a:xfrm>
          <a:prstGeom prst="rect">
            <a:avLst/>
          </a:prstGeom>
        </p:spPr>
      </p:pic>
      <p:pic>
        <p:nvPicPr>
          <p:cNvPr id="32" name="Picture 31" descr="Chart, line chart&#10;&#10;Description automatically generated">
            <a:extLst>
              <a:ext uri="{FF2B5EF4-FFF2-40B4-BE49-F238E27FC236}">
                <a16:creationId xmlns:a16="http://schemas.microsoft.com/office/drawing/2014/main" id="{BC2340A5-5128-0FA2-57E0-2DD1458DAB6F}"/>
              </a:ext>
            </a:extLst>
          </p:cNvPr>
          <p:cNvPicPr>
            <a:picLocks noChangeAspect="1"/>
          </p:cNvPicPr>
          <p:nvPr/>
        </p:nvPicPr>
        <p:blipFill>
          <a:blip r:embed="rId9"/>
          <a:stretch>
            <a:fillRect/>
          </a:stretch>
        </p:blipFill>
        <p:spPr>
          <a:xfrm>
            <a:off x="6366156" y="4626412"/>
            <a:ext cx="2499593" cy="1861646"/>
          </a:xfrm>
          <a:prstGeom prst="rect">
            <a:avLst/>
          </a:prstGeom>
        </p:spPr>
      </p:pic>
      <p:pic>
        <p:nvPicPr>
          <p:cNvPr id="34" name="Picture 33" descr="Chart, line chart&#10;&#10;Description automatically generated">
            <a:extLst>
              <a:ext uri="{FF2B5EF4-FFF2-40B4-BE49-F238E27FC236}">
                <a16:creationId xmlns:a16="http://schemas.microsoft.com/office/drawing/2014/main" id="{F5010166-264C-855E-B86B-F7BEA1B45B3D}"/>
              </a:ext>
            </a:extLst>
          </p:cNvPr>
          <p:cNvPicPr>
            <a:picLocks noChangeAspect="1"/>
          </p:cNvPicPr>
          <p:nvPr/>
        </p:nvPicPr>
        <p:blipFill>
          <a:blip r:embed="rId10"/>
          <a:stretch>
            <a:fillRect/>
          </a:stretch>
        </p:blipFill>
        <p:spPr>
          <a:xfrm>
            <a:off x="212439" y="4626412"/>
            <a:ext cx="2499593" cy="1861646"/>
          </a:xfrm>
          <a:prstGeom prst="rect">
            <a:avLst/>
          </a:prstGeom>
        </p:spPr>
      </p:pic>
      <p:pic>
        <p:nvPicPr>
          <p:cNvPr id="36" name="Picture 35" descr="Chart, line chart&#10;&#10;Description automatically generated">
            <a:extLst>
              <a:ext uri="{FF2B5EF4-FFF2-40B4-BE49-F238E27FC236}">
                <a16:creationId xmlns:a16="http://schemas.microsoft.com/office/drawing/2014/main" id="{4FC05A5F-0CEE-F029-3B4A-5ADBD5DC61CC}"/>
              </a:ext>
            </a:extLst>
          </p:cNvPr>
          <p:cNvPicPr>
            <a:picLocks noChangeAspect="1"/>
          </p:cNvPicPr>
          <p:nvPr/>
        </p:nvPicPr>
        <p:blipFill>
          <a:blip r:embed="rId11"/>
          <a:stretch>
            <a:fillRect/>
          </a:stretch>
        </p:blipFill>
        <p:spPr>
          <a:xfrm>
            <a:off x="9479967" y="151359"/>
            <a:ext cx="2499593" cy="1861646"/>
          </a:xfrm>
          <a:prstGeom prst="rect">
            <a:avLst/>
          </a:prstGeom>
        </p:spPr>
      </p:pic>
    </p:spTree>
    <p:extLst>
      <p:ext uri="{BB962C8B-B14F-4D97-AF65-F5344CB8AC3E}">
        <p14:creationId xmlns:p14="http://schemas.microsoft.com/office/powerpoint/2010/main" val="359166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ackground pattern&#10;&#10;Description automatically generated">
            <a:extLst>
              <a:ext uri="{FF2B5EF4-FFF2-40B4-BE49-F238E27FC236}">
                <a16:creationId xmlns:a16="http://schemas.microsoft.com/office/drawing/2014/main" id="{06B0FB1F-4635-9072-12CF-8671F7C4B426}"/>
              </a:ext>
            </a:extLst>
          </p:cNvPr>
          <p:cNvPicPr>
            <a:picLocks noChangeAspect="1"/>
          </p:cNvPicPr>
          <p:nvPr/>
        </p:nvPicPr>
        <p:blipFill>
          <a:blip r:embed="rId2">
            <a:alphaModFix amt="20000"/>
          </a:blip>
          <a:stretch>
            <a:fillRect/>
          </a:stretch>
        </p:blipFill>
        <p:spPr>
          <a:xfrm>
            <a:off x="0" y="1"/>
            <a:ext cx="12191999" cy="6858000"/>
          </a:xfrm>
          <a:prstGeom prst="rect">
            <a:avLst/>
          </a:prstGeom>
        </p:spPr>
      </p:pic>
      <p:pic>
        <p:nvPicPr>
          <p:cNvPr id="4" name="Picture 3" descr="Graphical user interface, text, application&#10;&#10;Description automatically generated">
            <a:extLst>
              <a:ext uri="{FF2B5EF4-FFF2-40B4-BE49-F238E27FC236}">
                <a16:creationId xmlns:a16="http://schemas.microsoft.com/office/drawing/2014/main" id="{1AF9962B-9AC5-E2F2-C2BD-1E32F8F0D69A}"/>
              </a:ext>
            </a:extLst>
          </p:cNvPr>
          <p:cNvPicPr>
            <a:picLocks noChangeAspect="1"/>
          </p:cNvPicPr>
          <p:nvPr/>
        </p:nvPicPr>
        <p:blipFill>
          <a:blip r:embed="rId3"/>
          <a:stretch>
            <a:fillRect/>
          </a:stretch>
        </p:blipFill>
        <p:spPr>
          <a:xfrm>
            <a:off x="214227" y="161518"/>
            <a:ext cx="7772400" cy="2868782"/>
          </a:xfrm>
          <a:prstGeom prst="rect">
            <a:avLst/>
          </a:prstGeom>
        </p:spPr>
      </p:pic>
      <p:sp>
        <p:nvSpPr>
          <p:cNvPr id="5" name="TextBox 4">
            <a:extLst>
              <a:ext uri="{FF2B5EF4-FFF2-40B4-BE49-F238E27FC236}">
                <a16:creationId xmlns:a16="http://schemas.microsoft.com/office/drawing/2014/main" id="{F9E97BB9-75CB-F872-772F-9D7241168729}"/>
              </a:ext>
            </a:extLst>
          </p:cNvPr>
          <p:cNvSpPr txBox="1"/>
          <p:nvPr/>
        </p:nvSpPr>
        <p:spPr>
          <a:xfrm>
            <a:off x="3551383" y="1411243"/>
            <a:ext cx="3749488" cy="369332"/>
          </a:xfrm>
          <a:prstGeom prst="rect">
            <a:avLst/>
          </a:prstGeom>
          <a:noFill/>
        </p:spPr>
        <p:txBody>
          <a:bodyPr wrap="none" rtlCol="0">
            <a:spAutoFit/>
          </a:bodyPr>
          <a:lstStyle/>
          <a:p>
            <a:r>
              <a:rPr lang="en-US" b="1" dirty="0"/>
              <a:t>Matches won by teams : based on runs</a:t>
            </a:r>
          </a:p>
        </p:txBody>
      </p:sp>
      <p:pic>
        <p:nvPicPr>
          <p:cNvPr id="7" name="Picture 6" descr="Chart&#10;&#10;Description automatically generated">
            <a:extLst>
              <a:ext uri="{FF2B5EF4-FFF2-40B4-BE49-F238E27FC236}">
                <a16:creationId xmlns:a16="http://schemas.microsoft.com/office/drawing/2014/main" id="{AD2894DE-69B4-6EB6-26D6-F64C581A371F}"/>
              </a:ext>
            </a:extLst>
          </p:cNvPr>
          <p:cNvPicPr>
            <a:picLocks noChangeAspect="1"/>
          </p:cNvPicPr>
          <p:nvPr/>
        </p:nvPicPr>
        <p:blipFill>
          <a:blip r:embed="rId4"/>
          <a:stretch>
            <a:fillRect/>
          </a:stretch>
        </p:blipFill>
        <p:spPr>
          <a:xfrm>
            <a:off x="8200854" y="161518"/>
            <a:ext cx="3648128" cy="3834257"/>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9815B169-9733-1EBE-D135-864E656DCCE9}"/>
              </a:ext>
            </a:extLst>
          </p:cNvPr>
          <p:cNvPicPr>
            <a:picLocks noChangeAspect="1"/>
          </p:cNvPicPr>
          <p:nvPr/>
        </p:nvPicPr>
        <p:blipFill>
          <a:blip r:embed="rId5"/>
          <a:stretch>
            <a:fillRect/>
          </a:stretch>
        </p:blipFill>
        <p:spPr>
          <a:xfrm>
            <a:off x="4076582" y="4163426"/>
            <a:ext cx="7772400" cy="2566662"/>
          </a:xfrm>
          <a:prstGeom prst="rect">
            <a:avLst/>
          </a:prstGeom>
        </p:spPr>
      </p:pic>
      <p:pic>
        <p:nvPicPr>
          <p:cNvPr id="11" name="Picture 10" descr="Chart&#10;&#10;Description automatically generated">
            <a:extLst>
              <a:ext uri="{FF2B5EF4-FFF2-40B4-BE49-F238E27FC236}">
                <a16:creationId xmlns:a16="http://schemas.microsoft.com/office/drawing/2014/main" id="{4A6EB0DF-9672-0E14-F3BE-AA5EA8CEB444}"/>
              </a:ext>
            </a:extLst>
          </p:cNvPr>
          <p:cNvPicPr>
            <a:picLocks noChangeAspect="1"/>
          </p:cNvPicPr>
          <p:nvPr/>
        </p:nvPicPr>
        <p:blipFill>
          <a:blip r:embed="rId6"/>
          <a:stretch>
            <a:fillRect/>
          </a:stretch>
        </p:blipFill>
        <p:spPr>
          <a:xfrm>
            <a:off x="214227" y="3191817"/>
            <a:ext cx="3583733" cy="3499658"/>
          </a:xfrm>
          <a:prstGeom prst="rect">
            <a:avLst/>
          </a:prstGeom>
        </p:spPr>
      </p:pic>
      <p:sp>
        <p:nvSpPr>
          <p:cNvPr id="16" name="Curved Up Arrow 15">
            <a:extLst>
              <a:ext uri="{FF2B5EF4-FFF2-40B4-BE49-F238E27FC236}">
                <a16:creationId xmlns:a16="http://schemas.microsoft.com/office/drawing/2014/main" id="{4F0BD736-1CBE-92DC-7F09-2EF2D5BC8326}"/>
              </a:ext>
            </a:extLst>
          </p:cNvPr>
          <p:cNvSpPr/>
          <p:nvPr/>
        </p:nvSpPr>
        <p:spPr>
          <a:xfrm>
            <a:off x="7065818" y="3191817"/>
            <a:ext cx="1482437" cy="618183"/>
          </a:xfrm>
          <a:prstGeom prst="curvedUp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Curved Right Arrow 21">
            <a:extLst>
              <a:ext uri="{FF2B5EF4-FFF2-40B4-BE49-F238E27FC236}">
                <a16:creationId xmlns:a16="http://schemas.microsoft.com/office/drawing/2014/main" id="{1E484B8C-5DB5-DE18-1C88-4B91178657F2}"/>
              </a:ext>
            </a:extLst>
          </p:cNvPr>
          <p:cNvSpPr/>
          <p:nvPr/>
        </p:nvSpPr>
        <p:spPr>
          <a:xfrm rot="5400000">
            <a:off x="3850462" y="2886309"/>
            <a:ext cx="736496" cy="1482437"/>
          </a:xfrm>
          <a:prstGeom prst="curvedRight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TextBox 22">
            <a:extLst>
              <a:ext uri="{FF2B5EF4-FFF2-40B4-BE49-F238E27FC236}">
                <a16:creationId xmlns:a16="http://schemas.microsoft.com/office/drawing/2014/main" id="{670D7C0D-B85F-7A2C-FA6C-6A7297F0882F}"/>
              </a:ext>
            </a:extLst>
          </p:cNvPr>
          <p:cNvSpPr txBox="1"/>
          <p:nvPr/>
        </p:nvSpPr>
        <p:spPr>
          <a:xfrm>
            <a:off x="7404736" y="5262091"/>
            <a:ext cx="3996735" cy="369332"/>
          </a:xfrm>
          <a:prstGeom prst="rect">
            <a:avLst/>
          </a:prstGeom>
          <a:noFill/>
        </p:spPr>
        <p:txBody>
          <a:bodyPr wrap="none" rtlCol="0">
            <a:spAutoFit/>
          </a:bodyPr>
          <a:lstStyle/>
          <a:p>
            <a:r>
              <a:rPr lang="en-US" b="1" dirty="0"/>
              <a:t>Matches won by teams : based on wickets</a:t>
            </a:r>
          </a:p>
        </p:txBody>
      </p:sp>
    </p:spTree>
    <p:extLst>
      <p:ext uri="{BB962C8B-B14F-4D97-AF65-F5344CB8AC3E}">
        <p14:creationId xmlns:p14="http://schemas.microsoft.com/office/powerpoint/2010/main" val="2449571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ackground pattern&#10;&#10;Description automatically generated">
            <a:extLst>
              <a:ext uri="{FF2B5EF4-FFF2-40B4-BE49-F238E27FC236}">
                <a16:creationId xmlns:a16="http://schemas.microsoft.com/office/drawing/2014/main" id="{06B0FB1F-4635-9072-12CF-8671F7C4B426}"/>
              </a:ext>
            </a:extLst>
          </p:cNvPr>
          <p:cNvPicPr>
            <a:picLocks noChangeAspect="1"/>
          </p:cNvPicPr>
          <p:nvPr/>
        </p:nvPicPr>
        <p:blipFill>
          <a:blip r:embed="rId2">
            <a:alphaModFix amt="20000"/>
          </a:blip>
          <a:stretch>
            <a:fillRect/>
          </a:stretch>
        </p:blipFill>
        <p:spPr>
          <a:xfrm>
            <a:off x="33483" y="0"/>
            <a:ext cx="12191999" cy="6858000"/>
          </a:xfrm>
          <a:prstGeom prst="rect">
            <a:avLst/>
          </a:prstGeom>
        </p:spPr>
      </p:pic>
      <p:pic>
        <p:nvPicPr>
          <p:cNvPr id="4" name="Picture 3" descr="Graphical user interface, text, application, email&#10;&#10;Description automatically generated">
            <a:extLst>
              <a:ext uri="{FF2B5EF4-FFF2-40B4-BE49-F238E27FC236}">
                <a16:creationId xmlns:a16="http://schemas.microsoft.com/office/drawing/2014/main" id="{3000E2D4-525B-2DDD-E90B-C95367F7B32B}"/>
              </a:ext>
            </a:extLst>
          </p:cNvPr>
          <p:cNvPicPr>
            <a:picLocks noChangeAspect="1"/>
          </p:cNvPicPr>
          <p:nvPr/>
        </p:nvPicPr>
        <p:blipFill>
          <a:blip r:embed="rId3"/>
          <a:stretch>
            <a:fillRect/>
          </a:stretch>
        </p:blipFill>
        <p:spPr>
          <a:xfrm>
            <a:off x="142010" y="116033"/>
            <a:ext cx="6799117" cy="3429113"/>
          </a:xfrm>
          <a:prstGeom prst="rect">
            <a:avLst/>
          </a:prstGeom>
        </p:spPr>
      </p:pic>
      <p:sp>
        <p:nvSpPr>
          <p:cNvPr id="7" name="TextBox 6">
            <a:extLst>
              <a:ext uri="{FF2B5EF4-FFF2-40B4-BE49-F238E27FC236}">
                <a16:creationId xmlns:a16="http://schemas.microsoft.com/office/drawing/2014/main" id="{E0F61593-7DE1-DEBB-8B5E-D642088D2872}"/>
              </a:ext>
            </a:extLst>
          </p:cNvPr>
          <p:cNvSpPr txBox="1"/>
          <p:nvPr/>
        </p:nvSpPr>
        <p:spPr>
          <a:xfrm>
            <a:off x="7991875" y="980830"/>
            <a:ext cx="3182859" cy="461665"/>
          </a:xfrm>
          <a:prstGeom prst="rect">
            <a:avLst/>
          </a:prstGeom>
          <a:noFill/>
        </p:spPr>
        <p:txBody>
          <a:bodyPr wrap="none" rtlCol="0">
            <a:spAutoFit/>
          </a:bodyPr>
          <a:lstStyle/>
          <a:p>
            <a:r>
              <a:rPr lang="en-US" sz="2400" b="1" u="sng" dirty="0"/>
              <a:t>Conclusion : Analysis 1 </a:t>
            </a:r>
          </a:p>
        </p:txBody>
      </p:sp>
      <p:sp>
        <p:nvSpPr>
          <p:cNvPr id="9" name="TextBox 8">
            <a:extLst>
              <a:ext uri="{FF2B5EF4-FFF2-40B4-BE49-F238E27FC236}">
                <a16:creationId xmlns:a16="http://schemas.microsoft.com/office/drawing/2014/main" id="{B6480961-E892-BB48-5251-319F6B523855}"/>
              </a:ext>
            </a:extLst>
          </p:cNvPr>
          <p:cNvSpPr txBox="1"/>
          <p:nvPr/>
        </p:nvSpPr>
        <p:spPr>
          <a:xfrm>
            <a:off x="7096413" y="1559987"/>
            <a:ext cx="4973782" cy="3970318"/>
          </a:xfrm>
          <a:prstGeom prst="rect">
            <a:avLst/>
          </a:prstGeom>
          <a:solidFill>
            <a:schemeClr val="bg2"/>
          </a:solidFill>
        </p:spPr>
        <p:txBody>
          <a:bodyPr wrap="square" rtlCol="0">
            <a:spAutoFit/>
          </a:bodyPr>
          <a:lstStyle/>
          <a:p>
            <a:pPr algn="l"/>
            <a:r>
              <a:rPr lang="en-US" b="0" i="0" dirty="0">
                <a:solidFill>
                  <a:srgbClr val="374151"/>
                </a:solidFill>
                <a:effectLst/>
              </a:rPr>
              <a:t>Based on our analysis, it was observed that </a:t>
            </a:r>
          </a:p>
          <a:p>
            <a:pPr algn="l"/>
            <a:r>
              <a:rPr lang="en-US" b="0" i="0" dirty="0">
                <a:solidFill>
                  <a:srgbClr val="374151"/>
                </a:solidFill>
                <a:effectLst/>
              </a:rPr>
              <a:t>Chennai Super Kings, Mumbai Indians, and </a:t>
            </a:r>
          </a:p>
          <a:p>
            <a:pPr algn="l"/>
            <a:r>
              <a:rPr lang="en-US" b="0" i="0" dirty="0">
                <a:solidFill>
                  <a:srgbClr val="374151"/>
                </a:solidFill>
                <a:effectLst/>
              </a:rPr>
              <a:t>Sunrisers Hyderabad have the highest percentage </a:t>
            </a:r>
          </a:p>
          <a:p>
            <a:pPr algn="l"/>
            <a:r>
              <a:rPr lang="en-US" b="0" i="0" dirty="0">
                <a:solidFill>
                  <a:srgbClr val="374151"/>
                </a:solidFill>
                <a:effectLst/>
              </a:rPr>
              <a:t>of wins, indicating that they win most of the matches </a:t>
            </a:r>
          </a:p>
          <a:p>
            <a:pPr algn="l"/>
            <a:r>
              <a:rPr lang="en-US" b="0" i="0" dirty="0">
                <a:solidFill>
                  <a:srgbClr val="374151"/>
                </a:solidFill>
                <a:effectLst/>
              </a:rPr>
              <a:t>they play. Furthermore, these teams tend to win by a margin of runs, which suggests that their </a:t>
            </a:r>
          </a:p>
          <a:p>
            <a:pPr algn="l"/>
            <a:r>
              <a:rPr lang="en-US" b="0" i="0" dirty="0">
                <a:solidFill>
                  <a:srgbClr val="374151"/>
                </a:solidFill>
                <a:effectLst/>
              </a:rPr>
              <a:t>batsmen are stronger and more successful.</a:t>
            </a:r>
          </a:p>
          <a:p>
            <a:pPr algn="l"/>
            <a:endParaRPr lang="en-US" b="0" i="0" dirty="0">
              <a:solidFill>
                <a:srgbClr val="374151"/>
              </a:solidFill>
              <a:effectLst/>
            </a:endParaRPr>
          </a:p>
          <a:p>
            <a:pPr algn="l"/>
            <a:r>
              <a:rPr lang="en-US" b="0" i="0" dirty="0">
                <a:solidFill>
                  <a:srgbClr val="374151"/>
                </a:solidFill>
                <a:effectLst/>
              </a:rPr>
              <a:t>By examining their performance graphs, it was found </a:t>
            </a:r>
          </a:p>
          <a:p>
            <a:pPr algn="l"/>
            <a:r>
              <a:rPr lang="en-US" b="0" i="0" dirty="0">
                <a:solidFill>
                  <a:srgbClr val="374151"/>
                </a:solidFill>
                <a:effectLst/>
              </a:rPr>
              <a:t>that Sunrisers Hyderabad and Chennai Super Kings</a:t>
            </a:r>
          </a:p>
          <a:p>
            <a:pPr algn="l"/>
            <a:r>
              <a:rPr lang="en-US" b="0" i="0" dirty="0">
                <a:solidFill>
                  <a:srgbClr val="374151"/>
                </a:solidFill>
                <a:effectLst/>
              </a:rPr>
              <a:t> have more linear graphs compared to other teams, </a:t>
            </a:r>
          </a:p>
          <a:p>
            <a:pPr algn="l"/>
            <a:r>
              <a:rPr lang="en-US" b="0" i="0" dirty="0">
                <a:solidFill>
                  <a:srgbClr val="374151"/>
                </a:solidFill>
                <a:effectLst/>
              </a:rPr>
              <a:t>implying that they have a greater chance of winning </a:t>
            </a:r>
          </a:p>
          <a:p>
            <a:pPr algn="l"/>
            <a:r>
              <a:rPr lang="en-US" b="0" i="0" dirty="0">
                <a:solidFill>
                  <a:srgbClr val="374151"/>
                </a:solidFill>
                <a:effectLst/>
              </a:rPr>
              <a:t>the 2018 season if we consider the trend.</a:t>
            </a:r>
          </a:p>
          <a:p>
            <a:endParaRPr lang="en-US" dirty="0"/>
          </a:p>
        </p:txBody>
      </p:sp>
      <p:pic>
        <p:nvPicPr>
          <p:cNvPr id="11" name="Picture 10" descr="Chart, line chart&#10;&#10;Description automatically generated">
            <a:extLst>
              <a:ext uri="{FF2B5EF4-FFF2-40B4-BE49-F238E27FC236}">
                <a16:creationId xmlns:a16="http://schemas.microsoft.com/office/drawing/2014/main" id="{F571469F-49D6-DEC9-BD2D-DB6FBDE8A70A}"/>
              </a:ext>
            </a:extLst>
          </p:cNvPr>
          <p:cNvPicPr>
            <a:picLocks noChangeAspect="1"/>
          </p:cNvPicPr>
          <p:nvPr/>
        </p:nvPicPr>
        <p:blipFill>
          <a:blip r:embed="rId4"/>
          <a:stretch>
            <a:fillRect/>
          </a:stretch>
        </p:blipFill>
        <p:spPr>
          <a:xfrm>
            <a:off x="1217002" y="3661179"/>
            <a:ext cx="4546489" cy="3054672"/>
          </a:xfrm>
          <a:prstGeom prst="rect">
            <a:avLst/>
          </a:prstGeom>
        </p:spPr>
      </p:pic>
    </p:spTree>
    <p:extLst>
      <p:ext uri="{BB962C8B-B14F-4D97-AF65-F5344CB8AC3E}">
        <p14:creationId xmlns:p14="http://schemas.microsoft.com/office/powerpoint/2010/main" val="1780669835"/>
      </p:ext>
    </p:extLst>
  </p:cSld>
  <p:clrMapOvr>
    <a:masterClrMapping/>
  </p:clrMapOvr>
</p:sld>
</file>

<file path=ppt/theme/theme1.xml><?xml version="1.0" encoding="utf-8"?>
<a:theme xmlns:a="http://schemas.openxmlformats.org/drawingml/2006/main" name="ArchwayVTI">
  <a:themeElements>
    <a:clrScheme name="Custom 1">
      <a:dk1>
        <a:sysClr val="windowText" lastClr="000000"/>
      </a:dk1>
      <a:lt1>
        <a:sysClr val="window" lastClr="FFFFFF"/>
      </a:lt1>
      <a:dk2>
        <a:srgbClr val="2E3A3C"/>
      </a:dk2>
      <a:lt2>
        <a:srgbClr val="EDE9E7"/>
      </a:lt2>
      <a:accent1>
        <a:srgbClr val="898470"/>
      </a:accent1>
      <a:accent2>
        <a:srgbClr val="7A8773"/>
      </a:accent2>
      <a:accent3>
        <a:srgbClr val="8C845E"/>
      </a:accent3>
      <a:accent4>
        <a:srgbClr val="9F7E56"/>
      </a:accent4>
      <a:accent5>
        <a:srgbClr val="9B7E69"/>
      </a:accent5>
      <a:accent6>
        <a:srgbClr val="AA7862"/>
      </a:accent6>
      <a:hlink>
        <a:srgbClr val="7A8773"/>
      </a:hlink>
      <a:folHlink>
        <a:srgbClr val="9F7E56"/>
      </a:folHlink>
    </a:clrScheme>
    <a:fontScheme name="Archway">
      <a:majorFont>
        <a:latin typeface="Felix Titling"/>
        <a:ea typeface=""/>
        <a:cs typeface=""/>
      </a:majorFont>
      <a:minorFont>
        <a:latin typeface="Goudy Old Sty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wayVTI" id="{309F1D27-9968-4F93-BA7C-3666A757FD2E}" vid="{76D8E8FD-8787-4E56-A14A-C28BF58ABEEE}"/>
    </a:ext>
  </a:ext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1636</TotalTime>
  <Words>1619</Words>
  <Application>Microsoft Macintosh PowerPoint</Application>
  <PresentationFormat>Widescreen</PresentationFormat>
  <Paragraphs>149</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Felix Titling</vt:lpstr>
      <vt:lpstr>Goudy Old Style</vt:lpstr>
      <vt:lpstr>Söhne</vt:lpstr>
      <vt:lpstr>ArchwayVTI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Nandita Pathardikar</dc:creator>
  <cp:lastModifiedBy>Nandita Pathardikar</cp:lastModifiedBy>
  <cp:revision>5</cp:revision>
  <dcterms:created xsi:type="dcterms:W3CDTF">2023-04-25T00:31:23Z</dcterms:created>
  <dcterms:modified xsi:type="dcterms:W3CDTF">2023-04-26T03:47:28Z</dcterms:modified>
</cp:coreProperties>
</file>